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  <p:sldMasterId id="2147483656" r:id="rId2"/>
    <p:sldMasterId id="2147483655" r:id="rId3"/>
    <p:sldMasterId id="2147483653" r:id="rId4"/>
    <p:sldMasterId id="2147483651" r:id="rId5"/>
    <p:sldMasterId id="2147483721" r:id="rId6"/>
  </p:sldMasterIdLst>
  <p:notesMasterIdLst>
    <p:notesMasterId r:id="rId61"/>
  </p:notesMasterIdLst>
  <p:handoutMasterIdLst>
    <p:handoutMasterId r:id="rId62"/>
  </p:handoutMasterIdLst>
  <p:sldIdLst>
    <p:sldId id="256" r:id="rId7"/>
    <p:sldId id="302" r:id="rId8"/>
    <p:sldId id="363" r:id="rId9"/>
    <p:sldId id="508" r:id="rId10"/>
    <p:sldId id="588" r:id="rId11"/>
    <p:sldId id="589" r:id="rId12"/>
    <p:sldId id="590" r:id="rId13"/>
    <p:sldId id="592" r:id="rId14"/>
    <p:sldId id="591" r:id="rId15"/>
    <p:sldId id="593" r:id="rId16"/>
    <p:sldId id="595" r:id="rId17"/>
    <p:sldId id="587" r:id="rId18"/>
    <p:sldId id="596" r:id="rId19"/>
    <p:sldId id="597" r:id="rId20"/>
    <p:sldId id="599" r:id="rId21"/>
    <p:sldId id="600" r:id="rId22"/>
    <p:sldId id="601" r:id="rId23"/>
    <p:sldId id="602" r:id="rId24"/>
    <p:sldId id="641" r:id="rId25"/>
    <p:sldId id="603" r:id="rId26"/>
    <p:sldId id="604" r:id="rId27"/>
    <p:sldId id="605" r:id="rId28"/>
    <p:sldId id="606" r:id="rId29"/>
    <p:sldId id="607" r:id="rId30"/>
    <p:sldId id="608" r:id="rId31"/>
    <p:sldId id="609" r:id="rId32"/>
    <p:sldId id="610" r:id="rId33"/>
    <p:sldId id="611" r:id="rId34"/>
    <p:sldId id="612" r:id="rId35"/>
    <p:sldId id="613" r:id="rId36"/>
    <p:sldId id="614" r:id="rId37"/>
    <p:sldId id="615" r:id="rId38"/>
    <p:sldId id="616" r:id="rId39"/>
    <p:sldId id="617" r:id="rId40"/>
    <p:sldId id="618" r:id="rId41"/>
    <p:sldId id="619" r:id="rId42"/>
    <p:sldId id="620" r:id="rId43"/>
    <p:sldId id="621" r:id="rId44"/>
    <p:sldId id="622" r:id="rId45"/>
    <p:sldId id="623" r:id="rId46"/>
    <p:sldId id="642" r:id="rId47"/>
    <p:sldId id="625" r:id="rId48"/>
    <p:sldId id="626" r:id="rId49"/>
    <p:sldId id="627" r:id="rId50"/>
    <p:sldId id="628" r:id="rId51"/>
    <p:sldId id="629" r:id="rId52"/>
    <p:sldId id="631" r:id="rId53"/>
    <p:sldId id="633" r:id="rId54"/>
    <p:sldId id="634" r:id="rId55"/>
    <p:sldId id="640" r:id="rId56"/>
    <p:sldId id="635" r:id="rId57"/>
    <p:sldId id="630" r:id="rId58"/>
    <p:sldId id="637" r:id="rId59"/>
    <p:sldId id="636" r:id="rId6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1DA"/>
    <a:srgbClr val="AE0000"/>
    <a:srgbClr val="00664B"/>
    <a:srgbClr val="AFAFAF"/>
    <a:srgbClr val="F7FF00"/>
    <a:srgbClr val="057A41"/>
    <a:srgbClr val="AF0000"/>
    <a:srgbClr val="00AFC8"/>
    <a:srgbClr val="337A4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30" autoAdjust="0"/>
    <p:restoredTop sz="97935" autoAdjust="0"/>
  </p:normalViewPr>
  <p:slideViewPr>
    <p:cSldViewPr>
      <p:cViewPr varScale="1">
        <p:scale>
          <a:sx n="68" d="100"/>
          <a:sy n="68" d="100"/>
        </p:scale>
        <p:origin x="-270" y="-90"/>
      </p:cViewPr>
      <p:guideLst>
        <p:guide orient="horz" pos="14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09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63" Type="http://schemas.openxmlformats.org/officeDocument/2006/relationships/presProps" Target="presProp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66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viewProps" Target="viewProp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8D05518-58FB-4685-94D0-081F55550746}" type="datetime1">
              <a:rPr lang="en-US"/>
              <a:pPr/>
              <a:t>10/10/2011</a:t>
            </a:fld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C137142-29A1-49BA-AC03-5CD15EFF34E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642D269-F458-447D-A313-6003031369ED}" type="datetime1">
              <a:rPr lang="en-US"/>
              <a:pPr/>
              <a:t>10/10/2011</a:t>
            </a:fld>
            <a:endParaRPr lang="en-US"/>
          </a:p>
        </p:txBody>
      </p:sp>
      <p:sp>
        <p:nvSpPr>
          <p:cNvPr id="890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AC49465-5A58-4B64-AE2A-CAE25A8B009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5E50C-C53A-4A25-85CA-D8B46AF8FF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681618-3B4E-4E80-9B26-4115D997D8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9B4444-17AB-4A66-87EA-49A054A377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BDD476-15EF-43A8-8CA6-9020CB8F1D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5AA98D-69B4-4EC8-9679-25F4501ECF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2BC50F-2BCB-41B9-B3F7-F82C4FEEB2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34C06-7EDB-4CDA-99C7-2CBA007329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8D01E4-67C8-4698-9B72-628F134A83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1F4CAD-C662-4667-8EDF-94332295CE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5373C-49BD-4BE9-B7E4-616CEED481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5E177B-958F-4475-B12C-5E9D0F880A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F1385F-19EB-4193-BAA2-A5CD59C0EF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0C2B51-3C03-4EC8-8385-92FC3148D0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ECFF7F-0E3F-4698-B46E-09C1723DEA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F3341E-971E-4C82-A618-ECFB95ACEB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A12B52-8718-4A2B-B2DA-5647DCCDC0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69725-E612-47AA-BCCD-59E9E82514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1255F-6BBB-4A6F-BF67-115C895559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78379-5A88-4CFF-AAA6-67672DB4B9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05D88D-CA8F-4711-8963-F9B9ED401A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4A088B-4E71-4821-8481-2FC39382C6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3AF9A2-D0C5-47A2-9293-66CF57EE55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2911D7-2226-4CA9-B477-3AD6856DF3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1D553-3D36-4BFC-8B12-F148132BCC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6EFFE-ACBF-44C3-A7AF-0D5A514BB6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3A99D-0B1E-43C0-9772-565D64CDA5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6D6CF3-655D-4C83-91E4-EB96EA6AF3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4" name="Rectangle 8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985" name="Rectangle 9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986" name="Rectangle 10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87" name="Rectangle 1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126988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8B3DB582-7F16-4730-8414-D552E2E9A8F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6989" name="Text Box 13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6990" name="Text Box 14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6983" name="Rectangle 7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3F07839-91EF-4A9E-B364-7AEDDC6713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AD00E2C-58C2-4D40-A405-69B2AF09AE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A92F542-02F3-493E-A4EE-E9D047B706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56EFBBA-0EAA-42A8-B62F-CD50DA1FB1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FE2BC176-0DA4-4395-9B38-9C999D4155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5A418C-115A-46AC-AFFC-BA15B3D4C7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9851BE3-31D0-4001-A55B-854106888D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427DADFE-3853-4578-9304-BE630DD504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D08E86D-E0EC-474E-A5BF-B338646389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9B67C547-CF61-40D1-B1FC-7C5C7D340F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2B96E3FF-2286-44F6-A867-CEB50057C1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1" name="Rectangle 3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2" name="Rectangle 4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7F27721B-2509-4CCC-ACCF-ED5C48BBFD4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4935" name="Text Box 7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4936" name="Text Box 8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4937" name="Text Box 9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124938" name="Picture 10" descr="DecaPrepMed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</p:spPr>
      </p:pic>
      <p:sp>
        <p:nvSpPr>
          <p:cNvPr id="124940" name="Rectangle 12"/>
          <p:cNvSpPr>
            <a:spLocks noChangeArrowheads="1"/>
          </p:cNvSpPr>
          <p:nvPr/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600">
                <a:latin typeface="Arial" charset="0"/>
              </a:rPr>
              <a:t>Slide </a:t>
            </a:r>
            <a:fld id="{1417E491-D969-4E18-9EA8-09138B70DE5C}" type="slidenum">
              <a:rPr lang="en-US" sz="1600">
                <a:latin typeface="Arial" charset="0"/>
              </a:rPr>
              <a:pPr/>
              <a:t>‹#›</a:t>
            </a:fld>
            <a:endParaRPr lang="en-US" sz="1600">
              <a:latin typeface="Arial" charset="0"/>
            </a:endParaRPr>
          </a:p>
        </p:txBody>
      </p:sp>
      <p:sp>
        <p:nvSpPr>
          <p:cNvPr id="124941" name="Rectangle 13"/>
          <p:cNvSpPr>
            <a:spLocks noChangeArrowheads="1"/>
          </p:cNvSpPr>
          <p:nvPr/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600">
                <a:latin typeface="Arial" charset="0"/>
              </a:rPr>
              <a:t>Chapter 3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05F382C-AC0D-4F7E-9BB9-BDBC83D1D1D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85C5F66E-6006-43D9-B1CA-AD58179A08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C0BA30B-4A8E-49EB-ABC1-EB25EBA2331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8E2188FD-40FD-4111-80E1-5D5248B77A4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1BFC6E-DEE5-4D4C-98BE-9329052C4D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33362AD-1E67-4C45-A471-E873A4670A5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8033DEB1-D0C8-4F50-958B-FE1446BA48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7C036B14-1F13-4142-B6E0-99E72BCAC92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8ECCE00-3039-47F3-807C-551DDC409B1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CA6BEF2-9F6F-4A07-8C3B-DBF086C7B81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EA4D2B71-B622-47E2-8A56-69043CFBCAB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9237180-2B5A-4704-AE0E-4EAA390053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Rectangle 4" descr="Light horizontal"/>
          <p:cNvSpPr>
            <a:spLocks noChangeArrowheads="1"/>
          </p:cNvSpPr>
          <p:nvPr userDrawn="1"/>
        </p:nvSpPr>
        <p:spPr bwMode="auto">
          <a:xfrm>
            <a:off x="304800" y="228600"/>
            <a:ext cx="3656013" cy="914400"/>
          </a:xfrm>
          <a:prstGeom prst="rect">
            <a:avLst/>
          </a:prstGeom>
          <a:pattFill prst="ltHorz">
            <a:fgClr>
              <a:srgbClr val="AF0000"/>
            </a:fgClr>
            <a:bgClr>
              <a:srgbClr val="CC0000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13"/>
          <p:cNvSpPr txBox="1">
            <a:spLocks noChangeArrowheads="1"/>
          </p:cNvSpPr>
          <p:nvPr userDrawn="1"/>
        </p:nvSpPr>
        <p:spPr bwMode="auto">
          <a:xfrm>
            <a:off x="2895600" y="304800"/>
            <a:ext cx="533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>
                <a:solidFill>
                  <a:srgbClr val="F7FF00"/>
                </a:solidFill>
                <a:latin typeface="Arial" charset="0"/>
              </a:rPr>
              <a:t>1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63D643D-C54B-490A-8643-B5F8B84CA3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r>
              <a:rPr lang="en-US" smtClean="0"/>
              <a:t>Slide </a:t>
            </a:r>
            <a:fld id="{ABF040F6-6251-4580-A84D-3062BF369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7FDBE89B-F683-4F69-B1D2-BC793DFA3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CFE9B-C6BB-457D-B78D-A8A214C3F6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B717155-1FEC-4FA6-B1CB-494449EC9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99C40C09-3C63-45EA-B523-6D4DFC9B87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84E7811B-E510-4057-9F85-5495C3306F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B5E9C3AA-907D-4B52-80D4-A43CD20ADA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1392B779-2DE1-4A61-BC5E-30CAC6B878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8C8A0070-9B0D-4A5D-9F28-1151688427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365-EBCA-4027-87D5-99FC1D4DF0BB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CA743C8-6D09-47EC-90DA-1BA132A95E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61AF82-95AA-472C-8781-307EB89B21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34523-ABE5-4F8A-8FAD-F318EF497D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C8F63B-4ABE-4151-82C9-EE4CC487BC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2DDC7EA-F790-4F72-A06E-FD08ADB6D00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D085136-887D-4397-8FFD-407096B6C0A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BB4228A-37EC-4B40-BF14-A060A758249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9" name="Rectangle 7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960" name="Rectangle 8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961" name="Rectangle 9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59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1259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Slide </a:t>
            </a:r>
            <a:fld id="{BF33F721-A4D0-45A5-8B69-B97497571EE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5964" name="Text Box 12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5965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5966" name="Rectangle 14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7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8" name="Rectangle 8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9" name="Rectangle 9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8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Slide </a:t>
            </a:r>
            <a:fld id="{72F260A0-295D-4055-B920-ABF93A6F941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2892" name="Text Box 12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2893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122895" name="Picture 15" descr="DecaPrepMed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</p:spPr>
      </p:pic>
      <p:sp>
        <p:nvSpPr>
          <p:cNvPr id="12289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Chapter 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/>
              <a:pPr/>
              <a:t>10/10/2011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Chapter 1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Slide </a:t>
            </a:r>
            <a:fld id="{99F5DE71-6121-44FC-918F-4BC8D06468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bldLvl="5" autoUpdateAnimBg="0"/>
    </p:bldLst>
  </p:timing>
  <p:hf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Should You Become an Entrepreneur?      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886200"/>
            <a:ext cx="8153400" cy="2133600"/>
          </a:xfrm>
        </p:spPr>
        <p:txBody>
          <a:bodyPr/>
          <a:lstStyle/>
          <a:p>
            <a:pPr marL="1033463" indent="-1033463"/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1.1 All About Entrepreneurship </a:t>
            </a:r>
          </a:p>
          <a:p>
            <a:pPr marL="1033463" indent="-1033463"/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1.2 Is Entrepreneurship Right for You? </a:t>
            </a:r>
          </a:p>
          <a:p>
            <a:pPr marL="1033463" indent="-1033463"/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1.3 Exploring Ideas and Opportunities</a:t>
            </a:r>
          </a:p>
          <a:p>
            <a:pPr marL="1033463" indent="-1033463"/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1.4 Problem Solving for Entrepreneurs </a:t>
            </a:r>
            <a:endParaRPr lang="en-US" dirty="0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304800" y="228600"/>
            <a:ext cx="4191000" cy="92333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rgbClr val="F7FF00"/>
                </a:solidFill>
                <a:latin typeface="Arial" charset="0"/>
              </a:rPr>
              <a:t>  Chapter  1</a:t>
            </a:r>
            <a:endParaRPr lang="en-US" sz="5400" b="1" dirty="0">
              <a:solidFill>
                <a:srgbClr val="F7FF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553FB1A-26AA-49A9-9626-FC59F9DD9CA0}" type="slidenum">
              <a:rPr lang="en-US"/>
              <a:pPr/>
              <a:t>10</a:t>
            </a:fld>
            <a:endParaRPr lang="en-US"/>
          </a:p>
        </p:txBody>
      </p:sp>
      <p:pic>
        <p:nvPicPr>
          <p:cNvPr id="603140" name="Picture 4"/>
          <p:cNvPicPr>
            <a:picLocks noChangeAspect="1" noChangeArrowheads="1"/>
          </p:cNvPicPr>
          <p:nvPr/>
        </p:nvPicPr>
        <p:blipFill>
          <a:blip r:embed="rId2" cstate="print"/>
          <a:srcRect l="9375" t="22917" r="4688" b="9375"/>
          <a:stretch>
            <a:fillRect/>
          </a:stretch>
        </p:blipFill>
        <p:spPr bwMode="auto">
          <a:xfrm>
            <a:off x="152400" y="533400"/>
            <a:ext cx="88392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Other Entrepreneurial Businesses</a:t>
            </a:r>
          </a:p>
        </p:txBody>
      </p:sp>
      <p:sp>
        <p:nvSpPr>
          <p:cNvPr id="6051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/>
              <a:t> </a:t>
            </a:r>
            <a:r>
              <a:rPr lang="en-US" sz="3200" b="1" dirty="0" smtClean="0"/>
              <a:t>agricultural</a:t>
            </a:r>
          </a:p>
          <a:p>
            <a:pPr lvl="1"/>
            <a:r>
              <a:rPr lang="en-US" dirty="0" smtClean="0"/>
              <a:t>Generate fresh produce and other farm products</a:t>
            </a:r>
            <a:br>
              <a:rPr lang="en-US" dirty="0" smtClean="0"/>
            </a:br>
            <a:endParaRPr lang="en-US" dirty="0"/>
          </a:p>
          <a:p>
            <a:r>
              <a:rPr lang="en-US" sz="3200" b="1" dirty="0"/>
              <a:t> mining and </a:t>
            </a:r>
            <a:r>
              <a:rPr lang="en-US" sz="3200" b="1" dirty="0" smtClean="0"/>
              <a:t>extracting</a:t>
            </a:r>
          </a:p>
          <a:p>
            <a:pPr lvl="1"/>
            <a:r>
              <a:rPr lang="en-US" dirty="0" smtClean="0"/>
              <a:t>Take resources like coal out of the ground so they can be consumed. 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B27BE1EA-2700-4CCB-8306-8A19FEF7C933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237DD30-8FDD-4997-8D81-BB5FA4C13E2D}" type="slidenum">
              <a:rPr lang="en-US"/>
              <a:pPr/>
              <a:t>12</a:t>
            </a:fld>
            <a:endParaRPr lang="en-US"/>
          </a:p>
        </p:txBody>
      </p:sp>
      <p:pic>
        <p:nvPicPr>
          <p:cNvPr id="596994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228600" y="3048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6995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219200" y="533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6996" name="Text Box 4"/>
          <p:cNvSpPr txBox="1">
            <a:spLocks noChangeArrowheads="1"/>
          </p:cNvSpPr>
          <p:nvPr/>
        </p:nvSpPr>
        <p:spPr bwMode="auto">
          <a:xfrm>
            <a:off x="1371600" y="1371600"/>
            <a:ext cx="6858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" charset="0"/>
              </a:rPr>
              <a:t>Describe different types of entrepreneurial businesses</a:t>
            </a:r>
            <a:r>
              <a:rPr lang="en-US" sz="2800" b="1" dirty="0" smtClean="0">
                <a:solidFill>
                  <a:schemeClr val="bg1"/>
                </a:solidFill>
                <a:latin typeface="Arial" charset="0"/>
              </a:rPr>
              <a:t>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04800" y="3124200"/>
            <a:ext cx="2133600" cy="34290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2438400" y="3124200"/>
            <a:ext cx="2133600" cy="3429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572000" y="3124200"/>
            <a:ext cx="2133600" cy="34290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6705600" y="3124200"/>
            <a:ext cx="2133600" cy="3429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Recognizing Opportunity</a:t>
            </a:r>
          </a:p>
        </p:txBody>
      </p:sp>
      <p:sp>
        <p:nvSpPr>
          <p:cNvPr id="6072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companies began with one person who started a business based on a single opportunity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Small businesses employ more workers than all of the country’s large corporations combined.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8D979B4-2AFB-4BCE-B12A-9900DDE1CE82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Entrepreneurs Who Changed America</a:t>
            </a:r>
          </a:p>
        </p:txBody>
      </p:sp>
      <p:sp>
        <p:nvSpPr>
          <p:cNvPr id="60825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81200"/>
            <a:ext cx="8077200" cy="3962400"/>
          </a:xfrm>
        </p:spPr>
        <p:txBody>
          <a:bodyPr/>
          <a:lstStyle/>
          <a:p>
            <a:r>
              <a:rPr lang="en-US"/>
              <a:t> Starbucks Coffee Company</a:t>
            </a:r>
          </a:p>
          <a:p>
            <a:pPr lvl="1"/>
            <a:r>
              <a:rPr lang="en-US"/>
              <a:t> retailer of coffee products</a:t>
            </a:r>
          </a:p>
          <a:p>
            <a:pPr lvl="1"/>
            <a:r>
              <a:rPr lang="en-US"/>
              <a:t> introduced new product, Espresso</a:t>
            </a:r>
          </a:p>
          <a:p>
            <a:pPr lvl="1"/>
            <a:r>
              <a:rPr lang="en-US"/>
              <a:t> became international coffeehouse franchise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74DC75A2-84A0-40A6-8BCF-B6349659AD3D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4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2743200"/>
            <a:ext cx="8153400" cy="3276600"/>
          </a:xfrm>
        </p:spPr>
        <p:txBody>
          <a:bodyPr/>
          <a:lstStyle/>
          <a:p>
            <a:pPr lvl="1"/>
            <a:r>
              <a:rPr lang="en-US" dirty="0"/>
              <a:t>corporate vision was to provide home improvement products</a:t>
            </a:r>
          </a:p>
          <a:p>
            <a:pPr lvl="2"/>
            <a:r>
              <a:rPr lang="en-US" dirty="0"/>
              <a:t>at the lowest price </a:t>
            </a:r>
          </a:p>
          <a:p>
            <a:pPr lvl="2"/>
            <a:r>
              <a:rPr lang="en-US" dirty="0"/>
              <a:t>with the best customer service</a:t>
            </a:r>
          </a:p>
          <a:p>
            <a:pPr lvl="1"/>
            <a:r>
              <a:rPr lang="en-US" dirty="0"/>
              <a:t>within 30 years, has expanded to 2,100 stores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D5FA7D0-47F1-4DDE-88C2-B0D10FE0A94E}" type="slidenum">
              <a:rPr lang="en-US"/>
              <a:pPr/>
              <a:t>15</a:t>
            </a:fld>
            <a:endParaRPr lang="en-US"/>
          </a:p>
        </p:txBody>
      </p:sp>
      <p:sp>
        <p:nvSpPr>
          <p:cNvPr id="612355" name="Rectangle 3"/>
          <p:cNvSpPr>
            <a:spLocks noChangeArrowheads="1"/>
          </p:cNvSpPr>
          <p:nvPr/>
        </p:nvSpPr>
        <p:spPr bwMode="auto">
          <a:xfrm>
            <a:off x="685800" y="18288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3200" dirty="0">
                <a:latin typeface="Arial" charset="0"/>
              </a:rPr>
              <a:t>The Home Depot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Entrepreneurs Who Changed America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378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2438400"/>
            <a:ext cx="8153400" cy="3276600"/>
          </a:xfrm>
        </p:spPr>
        <p:txBody>
          <a:bodyPr/>
          <a:lstStyle/>
          <a:p>
            <a:pPr lvl="1"/>
            <a:r>
              <a:rPr lang="en-US" dirty="0"/>
              <a:t>founded in 1986</a:t>
            </a:r>
          </a:p>
          <a:p>
            <a:pPr lvl="1"/>
            <a:r>
              <a:rPr lang="en-US" dirty="0"/>
              <a:t>Oprah Winfrey is the first woman in history to own and produce her own talk show</a:t>
            </a:r>
          </a:p>
          <a:p>
            <a:pPr lvl="1"/>
            <a:r>
              <a:rPr lang="en-US" dirty="0"/>
              <a:t>HARPO Entertainment Group</a:t>
            </a:r>
          </a:p>
          <a:p>
            <a:pPr lvl="1"/>
            <a:r>
              <a:rPr lang="en-US" dirty="0"/>
              <a:t>HARPO Films</a:t>
            </a:r>
          </a:p>
          <a:p>
            <a:pPr lvl="1"/>
            <a:r>
              <a:rPr lang="en-US" dirty="0"/>
              <a:t>HARPO Video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445C16DD-33C7-4CD4-A848-14AAFC4583E4}" type="slidenum">
              <a:rPr lang="en-US"/>
              <a:pPr/>
              <a:t>16</a:t>
            </a:fld>
            <a:endParaRPr lang="en-US"/>
          </a:p>
        </p:txBody>
      </p:sp>
      <p:sp>
        <p:nvSpPr>
          <p:cNvPr id="613379" name="Rectangle 3"/>
          <p:cNvSpPr>
            <a:spLocks noChangeArrowheads="1"/>
          </p:cNvSpPr>
          <p:nvPr/>
        </p:nvSpPr>
        <p:spPr bwMode="auto">
          <a:xfrm>
            <a:off x="762000" y="15240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3200" dirty="0">
                <a:latin typeface="Arial" charset="0"/>
              </a:rPr>
              <a:t>HARPO Productions, Inc.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Entrepreneurs Who Changed America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6A9F1E18-6540-45F2-BEC2-545CD80FA300}" type="slidenum">
              <a:rPr lang="en-US"/>
              <a:pPr/>
              <a:t>17</a:t>
            </a:fld>
            <a:endParaRPr lang="en-US"/>
          </a:p>
        </p:txBody>
      </p:sp>
      <p:pic>
        <p:nvPicPr>
          <p:cNvPr id="614402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304800" y="457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403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524000" y="533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404" name="Text Box 4"/>
          <p:cNvSpPr txBox="1">
            <a:spLocks noChangeArrowheads="1"/>
          </p:cNvSpPr>
          <p:nvPr/>
        </p:nvSpPr>
        <p:spPr bwMode="auto">
          <a:xfrm>
            <a:off x="1447800" y="1676400"/>
            <a:ext cx="7239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charset="0"/>
              </a:rPr>
              <a:t>Describe how one of the entrepreneurs discussed above recognized an opportunity to develop a successful business.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810000"/>
            <a:ext cx="74676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85800" y="4191000"/>
            <a:ext cx="74676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85800" y="4572000"/>
            <a:ext cx="74676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85800" y="4953000"/>
            <a:ext cx="74676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85800" y="5334000"/>
            <a:ext cx="74676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85800" y="5715000"/>
            <a:ext cx="74676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99052" y="6096000"/>
            <a:ext cx="74676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Business Success or Failure</a:t>
            </a:r>
          </a:p>
        </p:txBody>
      </p:sp>
      <p:sp>
        <p:nvSpPr>
          <p:cNvPr id="6154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/>
              <a:t>Over half </a:t>
            </a:r>
            <a:r>
              <a:rPr lang="en-US" dirty="0"/>
              <a:t>of all new businesses fail within their first four years</a:t>
            </a:r>
            <a:r>
              <a:rPr lang="en-US" dirty="0" smtClean="0"/>
              <a:t>.</a:t>
            </a:r>
          </a:p>
          <a:p>
            <a:pPr lvl="2"/>
            <a:r>
              <a:rPr lang="en-US" sz="2000" dirty="0" smtClean="0"/>
              <a:t>Small Business Administration's Office of Advocacy Study</a:t>
            </a:r>
          </a:p>
          <a:p>
            <a:pPr lvl="3"/>
            <a:r>
              <a:rPr lang="en-US" dirty="0" smtClean="0"/>
              <a:t>2/3 survive at least 2 years</a:t>
            </a:r>
          </a:p>
          <a:p>
            <a:pPr lvl="3"/>
            <a:r>
              <a:rPr lang="en-US" dirty="0" smtClean="0"/>
              <a:t>44% survive at least 4 years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Success requires a firm understanding of how to run a business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Perseverance is a requirement for success.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FC0460AA-D7B4-485A-9CB6-AEE7C72319F3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Business Success or Failure</a:t>
            </a:r>
          </a:p>
        </p:txBody>
      </p:sp>
      <p:sp>
        <p:nvSpPr>
          <p:cNvPr id="6154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Major factor’s in a firm’s success: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Adequate Capital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Products that Meets Consumer Needs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Owner’s Education Level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Owner’s Reason for Starting Firm (motivation)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Owner’s Business Experience</a:t>
            </a:r>
          </a:p>
          <a:p>
            <a:pPr lvl="2">
              <a:lnSpc>
                <a:spcPct val="150000"/>
              </a:lnSpc>
            </a:pPr>
            <a:r>
              <a:rPr lang="en-US" dirty="0" smtClean="0"/>
              <a:t>Planning, budgeting, negotiations, marketing, etc.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FC0460AA-D7B4-485A-9CB6-AEE7C72319F3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077200" cy="1143000"/>
          </a:xfrm>
        </p:spPr>
        <p:txBody>
          <a:bodyPr/>
          <a:lstStyle/>
          <a:p>
            <a:r>
              <a:rPr lang="en-US">
                <a:solidFill>
                  <a:srgbClr val="057A41"/>
                </a:solidFill>
              </a:rPr>
              <a:t>Ideas in Action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458200" cy="381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After identifying an unmet need in the marketplace, 4Teens Network was established to match employers and teen employees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After business model testing was completed, external financing was obtained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The company continues to be successful.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DE2F6964-0823-4990-B745-0BC5F5C4BCC6}" type="slidenum">
              <a:rPr lang="en-US"/>
              <a:pPr/>
              <a:t>2</a:t>
            </a:fld>
            <a:endParaRPr lang="en-US"/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381000" y="1447800"/>
            <a:ext cx="822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 dirty="0"/>
              <a:t>Making Job Connections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FDC5157D-BAC5-4765-91CA-90219659C218}" type="slidenum">
              <a:rPr lang="en-US"/>
              <a:pPr/>
              <a:t>20</a:t>
            </a:fld>
            <a:endParaRPr lang="en-US"/>
          </a:p>
        </p:txBody>
      </p:sp>
      <p:pic>
        <p:nvPicPr>
          <p:cNvPr id="616450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304800" y="3810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6451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524000" y="4572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6452" name="Text Box 4"/>
          <p:cNvSpPr txBox="1">
            <a:spLocks noChangeArrowheads="1"/>
          </p:cNvSpPr>
          <p:nvPr/>
        </p:nvSpPr>
        <p:spPr bwMode="auto">
          <a:xfrm>
            <a:off x="1752600" y="1524000"/>
            <a:ext cx="586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charset="0"/>
              </a:rPr>
              <a:t>What factors contribute in helping a business to succeed?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4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sz="2000" dirty="0">
                <a:solidFill>
                  <a:srgbClr val="00664B"/>
                </a:solidFill>
              </a:rPr>
              <a:t>Lesson 1.2</a:t>
            </a:r>
            <a:br>
              <a:rPr lang="en-US" sz="2000" dirty="0">
                <a:solidFill>
                  <a:srgbClr val="00664B"/>
                </a:solidFill>
              </a:rPr>
            </a:br>
            <a:r>
              <a:rPr lang="en-US" sz="4000" dirty="0">
                <a:solidFill>
                  <a:srgbClr val="AF0000"/>
                </a:solidFill>
              </a:rPr>
              <a:t>Is Entrepreneurship Right for You?</a:t>
            </a:r>
            <a:r>
              <a:rPr lang="en-US" sz="4000" dirty="0">
                <a:solidFill>
                  <a:srgbClr val="990000"/>
                </a:solidFill>
              </a:rPr>
              <a:t> </a:t>
            </a:r>
          </a:p>
        </p:txBody>
      </p:sp>
      <p:sp>
        <p:nvSpPr>
          <p:cNvPr id="61747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057400"/>
            <a:ext cx="7772400" cy="3657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3600" b="1" dirty="0">
                <a:solidFill>
                  <a:srgbClr val="337A41"/>
                </a:solidFill>
              </a:rPr>
              <a:t>Goals</a:t>
            </a:r>
          </a:p>
          <a:p>
            <a:pPr>
              <a:lnSpc>
                <a:spcPct val="90000"/>
              </a:lnSpc>
            </a:pPr>
            <a:r>
              <a:rPr lang="en-US" dirty="0"/>
              <a:t>Identify the characteristics of successful entrepreneurs.</a:t>
            </a:r>
          </a:p>
          <a:p>
            <a:pPr>
              <a:lnSpc>
                <a:spcPct val="90000"/>
              </a:lnSpc>
            </a:pPr>
            <a:r>
              <a:rPr lang="en-US" dirty="0"/>
              <a:t>Identify the characteristics of good team members.</a:t>
            </a:r>
          </a:p>
          <a:p>
            <a:pPr>
              <a:lnSpc>
                <a:spcPct val="90000"/>
              </a:lnSpc>
            </a:pPr>
            <a:r>
              <a:rPr lang="en-US" dirty="0"/>
              <a:t>Assess whether you have what it takes to succeed in your own business.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62CFA3A7-EF4D-494C-9484-E08E4998FA50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57A41"/>
                </a:solidFill>
              </a:rPr>
              <a:t>Terms</a:t>
            </a:r>
          </a:p>
        </p:txBody>
      </p:sp>
      <p:sp>
        <p:nvSpPr>
          <p:cNvPr id="618499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752600"/>
            <a:ext cx="7772400" cy="3962400"/>
          </a:xfrm>
        </p:spPr>
        <p:txBody>
          <a:bodyPr/>
          <a:lstStyle/>
          <a:p>
            <a:r>
              <a:rPr lang="en-US"/>
              <a:t> self-assessment</a:t>
            </a:r>
          </a:p>
          <a:p>
            <a:r>
              <a:rPr lang="en-US"/>
              <a:t> aptitude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58785164-099E-41F7-AFDA-ACC35E2AAC5E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5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686800" cy="762000"/>
          </a:xfrm>
        </p:spPr>
        <p:txBody>
          <a:bodyPr>
            <a:normAutofit/>
          </a:bodyPr>
          <a:lstStyle/>
          <a:p>
            <a:r>
              <a:rPr lang="en-US" sz="2800" dirty="0"/>
              <a:t>Characteristics of Successful Entrepreneurs</a:t>
            </a:r>
          </a:p>
        </p:txBody>
      </p:sp>
      <p:sp>
        <p:nvSpPr>
          <p:cNvPr id="61952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95400"/>
            <a:ext cx="7772400" cy="5257800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Successful entrepreneurs are: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independent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self-confident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determined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goal-oriented  &amp;  achievement-oriented 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standards - set high standards for themselves 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creative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able to act quickly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technologically savvy</a:t>
            </a: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4339FC7D-497E-43DB-9F8F-3608498C2247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546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1066800"/>
            <a:ext cx="8153400" cy="4800600"/>
          </a:xfrm>
        </p:spPr>
        <p:txBody>
          <a:bodyPr>
            <a:normAutofit/>
          </a:bodyPr>
          <a:lstStyle/>
          <a:p>
            <a:pPr lvl="1"/>
            <a:r>
              <a:rPr lang="en-US" sz="2800" dirty="0"/>
              <a:t>I	                 </a:t>
            </a:r>
            <a:r>
              <a:rPr lang="en-US" sz="2800" dirty="0" smtClean="0"/>
              <a:t>    </a:t>
            </a:r>
            <a:r>
              <a:rPr lang="en-US" sz="2800" b="1" u="sng" dirty="0"/>
              <a:t>i</a:t>
            </a:r>
            <a:r>
              <a:rPr lang="en-US" sz="2800" dirty="0"/>
              <a:t>ndependent</a:t>
            </a:r>
          </a:p>
          <a:p>
            <a:pPr lvl="1"/>
            <a:r>
              <a:rPr lang="en-US" sz="2800" dirty="0"/>
              <a:t>Sent                    </a:t>
            </a:r>
            <a:r>
              <a:rPr lang="en-US" sz="2800" dirty="0" smtClean="0"/>
              <a:t>	</a:t>
            </a:r>
            <a:r>
              <a:rPr lang="en-US" sz="2800" b="1" u="sng" dirty="0" smtClean="0"/>
              <a:t>s</a:t>
            </a:r>
            <a:r>
              <a:rPr lang="en-US" sz="2800" dirty="0" smtClean="0"/>
              <a:t>elf-confident</a:t>
            </a:r>
            <a:endParaRPr lang="en-US" sz="2800" dirty="0"/>
          </a:p>
          <a:p>
            <a:pPr lvl="1"/>
            <a:r>
              <a:rPr lang="en-US" sz="2800" dirty="0"/>
              <a:t>Dr	                 </a:t>
            </a:r>
            <a:r>
              <a:rPr lang="en-US" sz="2800" dirty="0" smtClean="0"/>
              <a:t>	</a:t>
            </a:r>
            <a:r>
              <a:rPr lang="en-US" sz="2800" b="1" u="sng" dirty="0" smtClean="0"/>
              <a:t>d</a:t>
            </a:r>
            <a:r>
              <a:rPr lang="en-US" sz="2800" dirty="0" smtClean="0"/>
              <a:t>etermined</a:t>
            </a:r>
            <a:endParaRPr lang="en-US" sz="2800" dirty="0"/>
          </a:p>
          <a:p>
            <a:pPr lvl="1"/>
            <a:r>
              <a:rPr lang="en-US" sz="2800" dirty="0"/>
              <a:t>Gold			</a:t>
            </a:r>
            <a:r>
              <a:rPr lang="en-US" sz="2800" b="1" u="sng" dirty="0"/>
              <a:t>g</a:t>
            </a:r>
            <a:r>
              <a:rPr lang="en-US" sz="2800" dirty="0"/>
              <a:t>oal-oriented</a:t>
            </a:r>
          </a:p>
          <a:p>
            <a:pPr lvl="1"/>
            <a:r>
              <a:rPr lang="en-US" sz="2800" dirty="0"/>
              <a:t>A			</a:t>
            </a:r>
            <a:r>
              <a:rPr lang="en-US" sz="2800" b="1" u="sng" dirty="0"/>
              <a:t>a</a:t>
            </a:r>
            <a:r>
              <a:rPr lang="en-US" sz="2800" dirty="0"/>
              <a:t>chievement-oriented </a:t>
            </a:r>
          </a:p>
          <a:p>
            <a:pPr lvl="1"/>
            <a:r>
              <a:rPr lang="en-US" sz="2800" dirty="0"/>
              <a:t>Small			</a:t>
            </a:r>
            <a:r>
              <a:rPr lang="en-US" sz="2800" b="1" u="sng" dirty="0"/>
              <a:t>s</a:t>
            </a:r>
            <a:r>
              <a:rPr lang="en-US" sz="2800" dirty="0"/>
              <a:t>tandards  </a:t>
            </a:r>
          </a:p>
          <a:p>
            <a:pPr lvl="1"/>
            <a:r>
              <a:rPr lang="en-US" sz="2800" smtClean="0"/>
              <a:t>Cinnamon </a:t>
            </a:r>
            <a:r>
              <a:rPr lang="en-US" sz="2800" dirty="0"/>
              <a:t>		</a:t>
            </a:r>
            <a:r>
              <a:rPr lang="en-US" sz="2800" b="1" u="sng" dirty="0"/>
              <a:t>c</a:t>
            </a:r>
            <a:r>
              <a:rPr lang="en-US" sz="2800" dirty="0"/>
              <a:t>reative</a:t>
            </a:r>
          </a:p>
          <a:p>
            <a:pPr lvl="1"/>
            <a:r>
              <a:rPr lang="en-US" sz="2800" dirty="0"/>
              <a:t>Apple		</a:t>
            </a:r>
            <a:r>
              <a:rPr lang="en-US" sz="2800" b="1" u="sng" dirty="0" smtClean="0"/>
              <a:t>a</a:t>
            </a:r>
            <a:r>
              <a:rPr lang="en-US" sz="2800" dirty="0" smtClean="0"/>
              <a:t>ct </a:t>
            </a:r>
            <a:r>
              <a:rPr lang="en-US" sz="2800" dirty="0"/>
              <a:t>quickly</a:t>
            </a:r>
          </a:p>
          <a:p>
            <a:pPr lvl="1"/>
            <a:r>
              <a:rPr lang="en-US" sz="2800" dirty="0"/>
              <a:t>Tart			</a:t>
            </a:r>
            <a:r>
              <a:rPr lang="en-US" sz="2800" b="1" u="sng" dirty="0"/>
              <a:t>t</a:t>
            </a:r>
            <a:r>
              <a:rPr lang="en-US" sz="2800" dirty="0"/>
              <a:t>echnologically savvy</a:t>
            </a:r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94C3C2D9-6C66-41AA-981A-C9088F1694C0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66D6358E-51EC-4C93-90E8-9E69EA800633}" type="slidenum">
              <a:rPr lang="en-US"/>
              <a:pPr/>
              <a:t>25</a:t>
            </a:fld>
            <a:endParaRPr lang="en-US"/>
          </a:p>
        </p:txBody>
      </p:sp>
      <p:pic>
        <p:nvPicPr>
          <p:cNvPr id="621570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457200" y="457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1571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752600" y="533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1572" name="Text Box 4"/>
          <p:cNvSpPr txBox="1">
            <a:spLocks noChangeArrowheads="1"/>
          </p:cNvSpPr>
          <p:nvPr/>
        </p:nvSpPr>
        <p:spPr bwMode="auto">
          <a:xfrm>
            <a:off x="1981200" y="1752600"/>
            <a:ext cx="586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charset="0"/>
              </a:rPr>
              <a:t>Name three important characteristics of entrepreneurs.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944562"/>
          </a:xfrm>
        </p:spPr>
        <p:txBody>
          <a:bodyPr>
            <a:normAutofit/>
          </a:bodyPr>
          <a:lstStyle/>
          <a:p>
            <a:r>
              <a:rPr lang="en-US" sz="3400" dirty="0"/>
              <a:t>Characteristics of Good Team Members</a:t>
            </a:r>
          </a:p>
        </p:txBody>
      </p:sp>
      <p:sp>
        <p:nvSpPr>
          <p:cNvPr id="62259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8686800" cy="4937760"/>
          </a:xfrm>
        </p:spPr>
        <p:txBody>
          <a:bodyPr>
            <a:normAutofit/>
          </a:bodyPr>
          <a:lstStyle/>
          <a:p>
            <a:r>
              <a:rPr lang="en-US" dirty="0"/>
              <a:t>Good team members display the following traits:</a:t>
            </a:r>
          </a:p>
          <a:p>
            <a:pPr lvl="1"/>
            <a:r>
              <a:rPr lang="en-US" b="1" dirty="0" smtClean="0">
                <a:solidFill>
                  <a:schemeClr val="bg1"/>
                </a:solidFill>
              </a:rPr>
              <a:t>Commitment</a:t>
            </a:r>
            <a:r>
              <a:rPr lang="en-US" dirty="0" smtClean="0"/>
              <a:t> </a:t>
            </a:r>
          </a:p>
          <a:p>
            <a:pPr lvl="2"/>
            <a:r>
              <a:rPr lang="en-US" sz="2000" dirty="0" smtClean="0"/>
              <a:t>To team goals and willing to do hard work</a:t>
            </a:r>
            <a:endParaRPr lang="en-US" sz="2000" dirty="0"/>
          </a:p>
          <a:p>
            <a:pPr lvl="1"/>
            <a:r>
              <a:rPr lang="en-US" b="1" dirty="0" smtClean="0">
                <a:solidFill>
                  <a:schemeClr val="bg1"/>
                </a:solidFill>
              </a:rPr>
              <a:t>Competency</a:t>
            </a:r>
          </a:p>
          <a:p>
            <a:pPr lvl="2"/>
            <a:r>
              <a:rPr lang="en-US" sz="2000" dirty="0" smtClean="0"/>
              <a:t>Having the right set of skills to help accomplish team goals</a:t>
            </a:r>
            <a:endParaRPr lang="en-US" sz="2000" dirty="0"/>
          </a:p>
          <a:p>
            <a:pPr lvl="1"/>
            <a:r>
              <a:rPr lang="en-US" b="1" dirty="0" smtClean="0">
                <a:solidFill>
                  <a:schemeClr val="bg1"/>
                </a:solidFill>
              </a:rPr>
              <a:t>Communication</a:t>
            </a:r>
          </a:p>
          <a:p>
            <a:pPr lvl="2"/>
            <a:r>
              <a:rPr lang="en-US" sz="2000" dirty="0" smtClean="0"/>
              <a:t>Good communication skills, share ideas, oral/written</a:t>
            </a:r>
            <a:endParaRPr lang="en-US" sz="2000" dirty="0"/>
          </a:p>
          <a:p>
            <a:pPr lvl="1"/>
            <a:r>
              <a:rPr lang="en-US" b="1" dirty="0" smtClean="0">
                <a:solidFill>
                  <a:schemeClr val="bg1"/>
                </a:solidFill>
              </a:rPr>
              <a:t>Cooperation</a:t>
            </a:r>
          </a:p>
          <a:p>
            <a:pPr lvl="2"/>
            <a:r>
              <a:rPr lang="en-US" sz="2000" dirty="0" smtClean="0"/>
              <a:t>Work well w/ others, willing to accept others’ ideas/decisions</a:t>
            </a:r>
            <a:endParaRPr lang="en-US" sz="2000" dirty="0"/>
          </a:p>
          <a:p>
            <a:pPr lvl="1"/>
            <a:r>
              <a:rPr lang="en-US" b="1" dirty="0" smtClean="0">
                <a:solidFill>
                  <a:schemeClr val="bg1"/>
                </a:solidFill>
              </a:rPr>
              <a:t>Creativity</a:t>
            </a:r>
          </a:p>
          <a:p>
            <a:pPr lvl="2"/>
            <a:r>
              <a:rPr lang="en-US" sz="2000" dirty="0" smtClean="0"/>
              <a:t>See things from different perspectives, suggest new approaches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DBAF1A3C-DABB-40C7-9B06-BC1197949F0E}" type="slidenum">
              <a:rPr lang="en-US"/>
              <a:pPr/>
              <a:t>26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10A795A3-C762-4724-898F-3DFBB0181ECB}" type="slidenum">
              <a:rPr lang="en-US"/>
              <a:pPr/>
              <a:t>27</a:t>
            </a:fld>
            <a:endParaRPr lang="en-US"/>
          </a:p>
        </p:txBody>
      </p:sp>
      <p:pic>
        <p:nvPicPr>
          <p:cNvPr id="623618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381000" y="457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3619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676400" y="533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3620" name="Text Box 4"/>
          <p:cNvSpPr txBox="1">
            <a:spLocks noChangeArrowheads="1"/>
          </p:cNvSpPr>
          <p:nvPr/>
        </p:nvSpPr>
        <p:spPr bwMode="auto">
          <a:xfrm>
            <a:off x="1905000" y="1676400"/>
            <a:ext cx="6324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CC00CC"/>
                </a:solidFill>
                <a:latin typeface="Arial" charset="0"/>
              </a:rPr>
              <a:t>Why is it important for entrepreneurs to be good team members?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848600" cy="1143000"/>
          </a:xfrm>
        </p:spPr>
        <p:txBody>
          <a:bodyPr>
            <a:normAutofit fontScale="90000"/>
          </a:bodyPr>
          <a:lstStyle/>
          <a:p>
            <a:r>
              <a:rPr lang="en-US" sz="4000"/>
              <a:t>Are You Right for Entrepreneurship?</a:t>
            </a:r>
          </a:p>
        </p:txBody>
      </p:sp>
      <p:sp>
        <p:nvSpPr>
          <p:cNvPr id="6246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229600" cy="4023360"/>
          </a:xfrm>
        </p:spPr>
        <p:txBody>
          <a:bodyPr/>
          <a:lstStyle/>
          <a:p>
            <a:r>
              <a:rPr lang="en-US" b="1" dirty="0"/>
              <a:t>self-assessment</a:t>
            </a:r>
          </a:p>
          <a:p>
            <a:pPr lvl="1"/>
            <a:r>
              <a:rPr lang="en-US" dirty="0"/>
              <a:t>an evaluation of your strengths and </a:t>
            </a:r>
            <a:r>
              <a:rPr lang="en-US" dirty="0" smtClean="0"/>
              <a:t>weaknesses</a:t>
            </a:r>
            <a:br>
              <a:rPr lang="en-US" dirty="0" smtClean="0"/>
            </a:br>
            <a:endParaRPr lang="en-US" dirty="0"/>
          </a:p>
          <a:p>
            <a:r>
              <a:rPr lang="en-US" b="1" dirty="0"/>
              <a:t>aptitude</a:t>
            </a:r>
          </a:p>
          <a:p>
            <a:pPr lvl="1"/>
            <a:r>
              <a:rPr lang="en-US" dirty="0"/>
              <a:t>the ability to learn a particular type of job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4ECB185B-9CA9-456E-9974-6B6A50023957}" type="slidenum">
              <a:rPr lang="en-US"/>
              <a:pPr/>
              <a:t>28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2BDFD98-D5A7-441D-9713-6832CD8127D4}" type="slidenum">
              <a:rPr lang="en-US"/>
              <a:pPr/>
              <a:t>29</a:t>
            </a:fld>
            <a:endParaRPr lang="en-US"/>
          </a:p>
        </p:txBody>
      </p:sp>
      <p:pic>
        <p:nvPicPr>
          <p:cNvPr id="625668" name="Picture 4"/>
          <p:cNvPicPr>
            <a:picLocks noChangeAspect="1" noChangeArrowheads="1"/>
          </p:cNvPicPr>
          <p:nvPr/>
        </p:nvPicPr>
        <p:blipFill>
          <a:blip r:embed="rId2" cstate="print"/>
          <a:srcRect l="3159" t="22917" r="2344" b="9375"/>
          <a:stretch>
            <a:fillRect/>
          </a:stretch>
        </p:blipFill>
        <p:spPr bwMode="auto">
          <a:xfrm>
            <a:off x="0" y="53340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543800" cy="1143000"/>
          </a:xfrm>
        </p:spPr>
        <p:txBody>
          <a:bodyPr/>
          <a:lstStyle/>
          <a:p>
            <a:r>
              <a:rPr lang="en-US" sz="2000">
                <a:solidFill>
                  <a:srgbClr val="00664B"/>
                </a:solidFill>
              </a:rPr>
              <a:t>Lesson 1.1</a:t>
            </a:r>
            <a:r>
              <a:rPr lang="en-US" sz="2000">
                <a:solidFill>
                  <a:srgbClr val="00CC00"/>
                </a:solidFill>
              </a:rPr>
              <a:t/>
            </a:r>
            <a:br>
              <a:rPr lang="en-US" sz="2000">
                <a:solidFill>
                  <a:srgbClr val="00CC00"/>
                </a:solidFill>
              </a:rPr>
            </a:br>
            <a:r>
              <a:rPr lang="en-US" sz="4000">
                <a:solidFill>
                  <a:srgbClr val="AF0000"/>
                </a:solidFill>
              </a:rPr>
              <a:t>All About Entrepreneurship</a:t>
            </a:r>
            <a:r>
              <a:rPr lang="en-US" sz="4000">
                <a:solidFill>
                  <a:srgbClr val="990000"/>
                </a:solidFill>
              </a:rPr>
              <a:t> </a:t>
            </a:r>
          </a:p>
        </p:txBody>
      </p:sp>
      <p:sp>
        <p:nvSpPr>
          <p:cNvPr id="30208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057400"/>
            <a:ext cx="7772400" cy="3657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>
                <a:solidFill>
                  <a:srgbClr val="337A41"/>
                </a:solidFill>
              </a:rPr>
              <a:t>Goals</a:t>
            </a:r>
          </a:p>
          <a:p>
            <a:r>
              <a:rPr lang="en-US"/>
              <a:t>Define entrepreneurship.</a:t>
            </a:r>
          </a:p>
          <a:p>
            <a:r>
              <a:rPr lang="en-US"/>
              <a:t>Recognize the role entrepreneurs play in the U.S. economy.</a:t>
            </a:r>
          </a:p>
          <a:p>
            <a:r>
              <a:rPr lang="en-US"/>
              <a:t>Examine the reasons that businesses succeed or fail.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D2D576F9-7E7B-4439-A38A-45FFEC8B05E2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Assess the Advantages of Entrepreneurship</a:t>
            </a:r>
          </a:p>
        </p:txBody>
      </p:sp>
      <p:sp>
        <p:nvSpPr>
          <p:cNvPr id="6266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4404360"/>
          </a:xfrm>
        </p:spPr>
        <p:txBody>
          <a:bodyPr/>
          <a:lstStyle/>
          <a:p>
            <a:r>
              <a:rPr lang="en-US" b="1" u="sng" dirty="0"/>
              <a:t>Advantages</a:t>
            </a:r>
            <a:r>
              <a:rPr lang="en-US" dirty="0"/>
              <a:t> of entrepreneurship include: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being your own boss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choosing a business of interest to you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being creative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making large sums of money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FFF83837-4677-4050-8341-264694433D1A}" type="slidenum">
              <a:rPr lang="en-US"/>
              <a:pPr/>
              <a:t>30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Assess the Disadvantages of Entrepreneurship</a:t>
            </a:r>
          </a:p>
        </p:txBody>
      </p:sp>
      <p:sp>
        <p:nvSpPr>
          <p:cNvPr id="6277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328160"/>
          </a:xfrm>
        </p:spPr>
        <p:txBody>
          <a:bodyPr/>
          <a:lstStyle/>
          <a:p>
            <a:r>
              <a:rPr lang="en-US" b="1" u="sng" dirty="0"/>
              <a:t>Disadvantages</a:t>
            </a:r>
            <a:r>
              <a:rPr lang="en-US" dirty="0"/>
              <a:t> of entrepreneurship include: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risk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uncertain and irregular incomes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long hours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all decisions are made independently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B3BE6D3C-FF95-4668-BE11-9654E1C6A988}" type="slidenum">
              <a:rPr lang="en-US"/>
              <a:pPr/>
              <a:t>31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49D3C773-81DC-4427-A3D1-F4B4996DBBCB}" type="slidenum">
              <a:rPr lang="en-US"/>
              <a:pPr/>
              <a:t>32</a:t>
            </a:fld>
            <a:endParaRPr lang="en-US"/>
          </a:p>
        </p:txBody>
      </p:sp>
      <p:pic>
        <p:nvPicPr>
          <p:cNvPr id="628738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457200" y="5334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8739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676400" y="6096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8740" name="Text Box 4"/>
          <p:cNvSpPr txBox="1">
            <a:spLocks noChangeArrowheads="1"/>
          </p:cNvSpPr>
          <p:nvPr/>
        </p:nvSpPr>
        <p:spPr bwMode="auto">
          <a:xfrm>
            <a:off x="1905000" y="1905000"/>
            <a:ext cx="6324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charset="0"/>
              </a:rPr>
              <a:t>What characteristics do you have that are best suited to entrepreneurship?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543800" cy="1143000"/>
          </a:xfrm>
        </p:spPr>
        <p:txBody>
          <a:bodyPr>
            <a:normAutofit fontScale="90000"/>
          </a:bodyPr>
          <a:lstStyle/>
          <a:p>
            <a:r>
              <a:rPr lang="en-US" sz="2000">
                <a:solidFill>
                  <a:srgbClr val="00664B"/>
                </a:solidFill>
              </a:rPr>
              <a:t>Lesson 1.3</a:t>
            </a:r>
            <a:br>
              <a:rPr lang="en-US" sz="2000">
                <a:solidFill>
                  <a:srgbClr val="00664B"/>
                </a:solidFill>
              </a:rPr>
            </a:br>
            <a:r>
              <a:rPr lang="en-US" sz="4000">
                <a:solidFill>
                  <a:srgbClr val="AF0000"/>
                </a:solidFill>
              </a:rPr>
              <a:t>Exploring Ideas and Opportunities</a:t>
            </a:r>
            <a:r>
              <a:rPr lang="en-US" sz="4000">
                <a:solidFill>
                  <a:srgbClr val="990000"/>
                </a:solidFill>
              </a:rPr>
              <a:t> </a:t>
            </a:r>
          </a:p>
        </p:txBody>
      </p:sp>
      <p:sp>
        <p:nvSpPr>
          <p:cNvPr id="62976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057400"/>
            <a:ext cx="7772400" cy="3657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>
                <a:solidFill>
                  <a:srgbClr val="337A41"/>
                </a:solidFill>
              </a:rPr>
              <a:t>Goals</a:t>
            </a:r>
          </a:p>
          <a:p>
            <a:r>
              <a:rPr lang="en-US"/>
              <a:t>Identify sources for new business ideas.</a:t>
            </a:r>
          </a:p>
          <a:p>
            <a:r>
              <a:rPr lang="en-US"/>
              <a:t>Recognize different business opportunities.</a:t>
            </a:r>
          </a:p>
          <a:p>
            <a:r>
              <a:rPr lang="en-US"/>
              <a:t>Identify you own personal goals.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8BAF099A-86DA-44BC-8F51-80B26FC913BE}" type="slidenum">
              <a:rPr lang="en-US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57A41"/>
                </a:solidFill>
              </a:rPr>
              <a:t>Terms</a:t>
            </a:r>
          </a:p>
        </p:txBody>
      </p:sp>
      <p:sp>
        <p:nvSpPr>
          <p:cNvPr id="63078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752600"/>
            <a:ext cx="7772400" cy="3962400"/>
          </a:xfrm>
        </p:spPr>
        <p:txBody>
          <a:bodyPr/>
          <a:lstStyle/>
          <a:p>
            <a:r>
              <a:rPr lang="en-US"/>
              <a:t> opportunities</a:t>
            </a:r>
          </a:p>
          <a:p>
            <a:r>
              <a:rPr lang="en-US"/>
              <a:t> ideas</a:t>
            </a:r>
          </a:p>
          <a:p>
            <a:r>
              <a:rPr lang="en-US"/>
              <a:t> trade shows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4D4C5128-9A9B-46B5-BD94-55428D80388F}" type="slidenum">
              <a:rPr lang="en-US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 for Ideas</a:t>
            </a:r>
          </a:p>
        </p:txBody>
      </p:sp>
      <p:sp>
        <p:nvSpPr>
          <p:cNvPr id="6318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4404360"/>
          </a:xfrm>
        </p:spPr>
        <p:txBody>
          <a:bodyPr/>
          <a:lstStyle/>
          <a:p>
            <a:r>
              <a:rPr lang="en-US" b="1" dirty="0"/>
              <a:t>opportunities</a:t>
            </a:r>
          </a:p>
          <a:p>
            <a:pPr lvl="1"/>
            <a:r>
              <a:rPr lang="en-US" dirty="0"/>
              <a:t>possibilities that arise from existing </a:t>
            </a:r>
            <a:r>
              <a:rPr lang="en-US" dirty="0" smtClean="0"/>
              <a:t>conditions</a:t>
            </a:r>
            <a:br>
              <a:rPr lang="en-US" dirty="0" smtClean="0"/>
            </a:br>
            <a:endParaRPr lang="en-US" dirty="0"/>
          </a:p>
          <a:p>
            <a:r>
              <a:rPr lang="en-US" b="1" dirty="0"/>
              <a:t>ideas</a:t>
            </a:r>
          </a:p>
          <a:p>
            <a:pPr lvl="1"/>
            <a:r>
              <a:rPr lang="en-US" dirty="0"/>
              <a:t>thoughts or concepts that come from creative thinking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5AC5B0D9-7559-43A5-A63B-64E4DB1FFDD8}" type="slidenum">
              <a:rPr lang="en-US"/>
              <a:pPr/>
              <a:t>35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834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1752600"/>
            <a:ext cx="8153400" cy="4572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Ideas come from a variety of sources including: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hobbies </a:t>
            </a:r>
            <a:r>
              <a:rPr lang="en-US" dirty="0"/>
              <a:t>and interests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past experiences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discovery and invention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0E918BF9-3B81-4CC2-9977-EFBEB1DAB8EC}" type="slidenum">
              <a:rPr lang="en-US"/>
              <a:pPr/>
              <a:t>36</a:t>
            </a:fld>
            <a:endParaRPr lang="en-US"/>
          </a:p>
        </p:txBody>
      </p:sp>
      <p:sp>
        <p:nvSpPr>
          <p:cNvPr id="632835" name="Rectangle 3"/>
          <p:cNvSpPr>
            <a:spLocks noChangeArrowheads="1"/>
          </p:cNvSpPr>
          <p:nvPr/>
        </p:nvSpPr>
        <p:spPr bwMode="auto">
          <a:xfrm>
            <a:off x="838200" y="1905000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 dirty="0">
              <a:latin typeface="Arial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/>
              <a:t>Look for Ideas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5792AB6-00B1-43DE-B838-2D8B8EDFD6E8}" type="slidenum">
              <a:rPr lang="en-US"/>
              <a:pPr/>
              <a:t>37</a:t>
            </a:fld>
            <a:endParaRPr lang="en-US"/>
          </a:p>
        </p:txBody>
      </p:sp>
      <p:pic>
        <p:nvPicPr>
          <p:cNvPr id="633858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3859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3860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charset="0"/>
              </a:rPr>
              <a:t>Where do new ideas for businesses  come from?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Investigate Opportunities</a:t>
            </a:r>
          </a:p>
        </p:txBody>
      </p:sp>
      <p:sp>
        <p:nvSpPr>
          <p:cNvPr id="6348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</a:t>
            </a:r>
            <a:r>
              <a:rPr lang="en-US" dirty="0"/>
              <a:t>can help you determine what is missing in a particular market. 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Internet</a:t>
            </a:r>
          </a:p>
          <a:p>
            <a:pPr lvl="1">
              <a:lnSpc>
                <a:spcPct val="150000"/>
              </a:lnSpc>
            </a:pPr>
            <a:r>
              <a:rPr lang="en-US" dirty="0" smtClean="0"/>
              <a:t>Library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dirty="0"/>
              <a:t>Small Business </a:t>
            </a:r>
            <a:r>
              <a:rPr lang="en-US" dirty="0" smtClean="0"/>
              <a:t>Administration (SBA)</a:t>
            </a:r>
          </a:p>
          <a:p>
            <a:pPr lvl="3"/>
            <a:r>
              <a:rPr lang="en-US" dirty="0" smtClean="0"/>
              <a:t>Organization that exists to help small businesses/owners. </a:t>
            </a:r>
          </a:p>
          <a:p>
            <a:pPr lvl="3"/>
            <a:r>
              <a:rPr lang="en-US" dirty="0" smtClean="0"/>
              <a:t>Publishes Information</a:t>
            </a:r>
          </a:p>
          <a:p>
            <a:pPr lvl="3"/>
            <a:r>
              <a:rPr lang="en-US" dirty="0" smtClean="0"/>
              <a:t>Attends Tradeshows</a:t>
            </a:r>
          </a:p>
          <a:p>
            <a:pPr lvl="2">
              <a:lnSpc>
                <a:spcPct val="150000"/>
              </a:lnSpc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239B30E1-0E9F-4B83-B1F7-76E60894C534}" type="slidenum">
              <a:rPr lang="en-US"/>
              <a:pPr/>
              <a:t>38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00400" y="2819400"/>
            <a:ext cx="5410200" cy="830997"/>
          </a:xfrm>
          <a:prstGeom prst="rect">
            <a:avLst/>
          </a:prstGeom>
          <a:noFill/>
          <a:ln w="57150">
            <a:solidFill>
              <a:schemeClr val="bg1">
                <a:lumMod val="85000"/>
                <a:lumOff val="1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books &amp; magazines on entrepreneurship, trade magazines, government publications</a:t>
            </a:r>
            <a:endParaRPr lang="en-US" dirty="0"/>
          </a:p>
        </p:txBody>
      </p:sp>
      <p:cxnSp>
        <p:nvCxnSpPr>
          <p:cNvPr id="8" name="Straight Connector 7"/>
          <p:cNvCxnSpPr>
            <a:endCxn id="6" idx="1"/>
          </p:cNvCxnSpPr>
          <p:nvPr/>
        </p:nvCxnSpPr>
        <p:spPr>
          <a:xfrm>
            <a:off x="2590800" y="2895600"/>
            <a:ext cx="609600" cy="339299"/>
          </a:xfrm>
          <a:prstGeom prst="line">
            <a:avLst/>
          </a:prstGeom>
          <a:ln w="38100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2590800" y="3234899"/>
            <a:ext cx="609600" cy="270301"/>
          </a:xfrm>
          <a:prstGeom prst="line">
            <a:avLst/>
          </a:prstGeom>
          <a:ln w="38100"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6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1600200"/>
            <a:ext cx="8153400" cy="4495800"/>
          </a:xfrm>
        </p:spPr>
        <p:txBody>
          <a:bodyPr/>
          <a:lstStyle/>
          <a:p>
            <a:r>
              <a:rPr lang="en-US" b="1" dirty="0" smtClean="0"/>
              <a:t>trade shows</a:t>
            </a:r>
          </a:p>
          <a:p>
            <a:pPr lvl="1"/>
            <a:r>
              <a:rPr lang="en-US" dirty="0" smtClean="0"/>
              <a:t>special </a:t>
            </a:r>
            <a:r>
              <a:rPr lang="en-US" dirty="0"/>
              <a:t>meetings where companies of the same or related industry display their products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160DCC0F-71E2-48B5-B177-909045362D71}" type="slidenum">
              <a:rPr lang="en-US"/>
              <a:pPr/>
              <a:t>39</a:t>
            </a:fld>
            <a:endParaRPr lang="en-US"/>
          </a:p>
        </p:txBody>
      </p:sp>
      <p:sp>
        <p:nvSpPr>
          <p:cNvPr id="635907" name="Rectangle 3"/>
          <p:cNvSpPr>
            <a:spLocks noChangeArrowheads="1"/>
          </p:cNvSpPr>
          <p:nvPr/>
        </p:nvSpPr>
        <p:spPr bwMode="auto">
          <a:xfrm>
            <a:off x="762000" y="1752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 b="1" dirty="0">
              <a:latin typeface="Arial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Investigate Opportunities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57A41"/>
                </a:solidFill>
              </a:rPr>
              <a:t>Terms</a:t>
            </a:r>
          </a:p>
        </p:txBody>
      </p:sp>
      <p:sp>
        <p:nvSpPr>
          <p:cNvPr id="47206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752600"/>
            <a:ext cx="7772400" cy="3962400"/>
          </a:xfrm>
        </p:spPr>
        <p:txBody>
          <a:bodyPr/>
          <a:lstStyle/>
          <a:p>
            <a:r>
              <a:rPr lang="en-US"/>
              <a:t> entrepreneurs</a:t>
            </a:r>
          </a:p>
          <a:p>
            <a:r>
              <a:rPr lang="en-US"/>
              <a:t> entrepreneurship</a:t>
            </a:r>
          </a:p>
          <a:p>
            <a:r>
              <a:rPr lang="en-US"/>
              <a:t> employees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6993D0D5-BB4C-408D-9D86-EFD3BCF2F0FE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9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Compare Different Opportunities</a:t>
            </a:r>
          </a:p>
        </p:txBody>
      </p:sp>
      <p:sp>
        <p:nvSpPr>
          <p:cNvPr id="63693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8686800" cy="4709160"/>
          </a:xfrm>
        </p:spPr>
        <p:txBody>
          <a:bodyPr/>
          <a:lstStyle/>
          <a:p>
            <a:r>
              <a:rPr lang="en-US" dirty="0"/>
              <a:t>For each business opportunity, you should consider</a:t>
            </a:r>
            <a:r>
              <a:rPr lang="en-US" dirty="0" smtClean="0"/>
              <a:t>:</a:t>
            </a:r>
            <a:br>
              <a:rPr lang="en-US" dirty="0" smtClean="0"/>
            </a:br>
            <a:endParaRPr lang="en-US" dirty="0"/>
          </a:p>
          <a:p>
            <a:pPr marL="1042416" lvl="1" indent="-457200">
              <a:buFont typeface="+mj-lt"/>
              <a:buAutoNum type="arabicPeriod"/>
            </a:pPr>
            <a:r>
              <a:rPr lang="en-US" sz="2200" dirty="0" smtClean="0"/>
              <a:t>Is there a market in my community for this kind of business?  Will </a:t>
            </a:r>
            <a:r>
              <a:rPr lang="en-US" sz="2200" dirty="0"/>
              <a:t>people buy my product or service</a:t>
            </a:r>
            <a:r>
              <a:rPr lang="en-US" sz="2200" dirty="0" smtClean="0"/>
              <a:t>?</a:t>
            </a:r>
            <a:br>
              <a:rPr lang="en-US" sz="2200" dirty="0" smtClean="0"/>
            </a:br>
            <a:endParaRPr lang="en-US" sz="2200" dirty="0"/>
          </a:p>
          <a:p>
            <a:pPr marL="1042416" lvl="1" indent="-457200">
              <a:buFont typeface="+mj-lt"/>
              <a:buAutoNum type="arabicPeriod"/>
            </a:pPr>
            <a:r>
              <a:rPr lang="en-US" sz="2200" dirty="0"/>
              <a:t>How much money is required to start the business</a:t>
            </a:r>
            <a:r>
              <a:rPr lang="en-US" sz="2200" dirty="0" smtClean="0"/>
              <a:t>?  Will I be able to borrow that much money?</a:t>
            </a:r>
            <a:br>
              <a:rPr lang="en-US" sz="2200" dirty="0" smtClean="0"/>
            </a:br>
            <a:endParaRPr lang="en-US" sz="2200" dirty="0"/>
          </a:p>
          <a:p>
            <a:pPr marL="1042416" lvl="1" indent="-457200">
              <a:buFont typeface="+mj-lt"/>
              <a:buAutoNum type="arabicPeriod"/>
            </a:pPr>
            <a:r>
              <a:rPr lang="en-US" sz="2200" dirty="0"/>
              <a:t>How many hours per week will it take to run the business</a:t>
            </a:r>
            <a:r>
              <a:rPr lang="en-US" sz="2200" dirty="0" smtClean="0"/>
              <a:t>?  Am I willing to commit </a:t>
            </a:r>
            <a:r>
              <a:rPr lang="en-US" sz="2200" smtClean="0"/>
              <a:t>that much </a:t>
            </a:r>
            <a:r>
              <a:rPr lang="en-US" sz="2200" dirty="0" smtClean="0"/>
              <a:t>time?</a:t>
            </a:r>
            <a:endParaRPr lang="en-US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9003C15B-31E7-4453-B525-FAA8323B9C6D}" type="slidenum">
              <a:rPr lang="en-US"/>
              <a:pPr/>
              <a:t>40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9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Compare Different Opportunities</a:t>
            </a:r>
          </a:p>
        </p:txBody>
      </p:sp>
      <p:sp>
        <p:nvSpPr>
          <p:cNvPr id="63693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828800"/>
            <a:ext cx="8686800" cy="4480560"/>
          </a:xfrm>
        </p:spPr>
        <p:txBody>
          <a:bodyPr/>
          <a:lstStyle/>
          <a:p>
            <a:pPr marL="1042416" lvl="1" indent="-457200">
              <a:buFont typeface="+mj-lt"/>
              <a:buAutoNum type="arabicPeriod" startAt="4"/>
            </a:pPr>
            <a:r>
              <a:rPr lang="en-US" sz="2200" dirty="0" smtClean="0"/>
              <a:t>What are the particular risks associated with this business?  What is the rate of business failure?</a:t>
            </a:r>
            <a:br>
              <a:rPr lang="en-US" sz="2200" dirty="0" smtClean="0"/>
            </a:br>
            <a:endParaRPr lang="en-US" sz="2200" dirty="0"/>
          </a:p>
          <a:p>
            <a:pPr marL="1042416" lvl="1" indent="-457200">
              <a:buFont typeface="+mj-lt"/>
              <a:buAutoNum type="arabicPeriod" startAt="4"/>
            </a:pPr>
            <a:r>
              <a:rPr lang="en-US" sz="2200" dirty="0" smtClean="0"/>
              <a:t>Does my background prepare me to run this kind of business?  Do most people who own this kind of business have more experience than I do?</a:t>
            </a:r>
            <a:br>
              <a:rPr lang="en-US" sz="2200" dirty="0" smtClean="0"/>
            </a:br>
            <a:endParaRPr lang="en-US" sz="2200" dirty="0"/>
          </a:p>
          <a:p>
            <a:pPr marL="1042416" lvl="1" indent="-457200">
              <a:buFont typeface="+mj-lt"/>
              <a:buAutoNum type="arabicPeriod" startAt="4"/>
            </a:pPr>
            <a:r>
              <a:rPr lang="en-US" sz="2200" dirty="0" smtClean="0"/>
              <a:t>How much money could I make running this business?</a:t>
            </a:r>
            <a:endParaRPr lang="en-US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9003C15B-31E7-4453-B525-FAA8323B9C6D}" type="slidenum">
              <a:rPr lang="en-US"/>
              <a:pPr/>
              <a:t>41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65713B26-516F-4754-8D29-8737DBC00664}" type="slidenum">
              <a:rPr lang="en-US"/>
              <a:pPr/>
              <a:t>42</a:t>
            </a:fld>
            <a:endParaRPr lang="en-US"/>
          </a:p>
        </p:txBody>
      </p:sp>
      <p:pic>
        <p:nvPicPr>
          <p:cNvPr id="638978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381000" y="457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8979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752600" y="533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8980" name="Text Box 4"/>
          <p:cNvSpPr txBox="1">
            <a:spLocks noChangeArrowheads="1"/>
          </p:cNvSpPr>
          <p:nvPr/>
        </p:nvSpPr>
        <p:spPr bwMode="auto">
          <a:xfrm>
            <a:off x="1981200" y="1828800"/>
            <a:ext cx="586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charset="0"/>
              </a:rPr>
              <a:t>How can you find out about various business opportunities?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Setting Goals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80DEE7A3-31AD-453D-B5A9-4BF1A7ACFFC6}" type="slidenum">
              <a:rPr lang="en-US"/>
              <a:pPr/>
              <a:t>43</a:t>
            </a:fld>
            <a:endParaRPr lang="en-US"/>
          </a:p>
        </p:txBody>
      </p:sp>
      <p:pic>
        <p:nvPicPr>
          <p:cNvPr id="640004" name="Picture 4"/>
          <p:cNvPicPr>
            <a:picLocks noChangeAspect="1" noChangeArrowheads="1"/>
          </p:cNvPicPr>
          <p:nvPr/>
        </p:nvPicPr>
        <p:blipFill>
          <a:blip r:embed="rId2" cstate="print"/>
          <a:srcRect l="7031" t="23958" r="21875" b="26042"/>
          <a:stretch>
            <a:fillRect/>
          </a:stretch>
        </p:blipFill>
        <p:spPr bwMode="auto">
          <a:xfrm>
            <a:off x="-246061" y="1219200"/>
            <a:ext cx="9390061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Financial Goals</a:t>
            </a:r>
          </a:p>
        </p:txBody>
      </p:sp>
      <p:sp>
        <p:nvSpPr>
          <p:cNvPr id="6410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Financial goals should be: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realistic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measurable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easily attainable in the time allotted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49D6FADE-F8FD-49FC-AB99-B95A93004201}" type="slidenum">
              <a:rPr lang="en-US"/>
              <a:pPr/>
              <a:t>44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Nonfinancial Goals</a:t>
            </a:r>
          </a:p>
        </p:txBody>
      </p:sp>
      <p:sp>
        <p:nvSpPr>
          <p:cNvPr id="64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Nonfinancial goals may include: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personal satisfaction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serving a community need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enjoying personal independence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8FB4159A-BE4F-48C3-BDC4-F758B073B797}" type="slidenum">
              <a:rPr lang="en-US"/>
              <a:pPr/>
              <a:t>45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9E707C77-8A62-49E0-A631-3C7C4FB059B5}" type="slidenum">
              <a:rPr lang="en-US"/>
              <a:pPr/>
              <a:t>46</a:t>
            </a:fld>
            <a:endParaRPr lang="en-US"/>
          </a:p>
        </p:txBody>
      </p:sp>
      <p:pic>
        <p:nvPicPr>
          <p:cNvPr id="643074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3075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43076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charset="0"/>
              </a:rPr>
              <a:t>Why are financial goals important? Name some nonfinancial goals an entrepreneur may have.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543800" cy="1143000"/>
          </a:xfrm>
        </p:spPr>
        <p:txBody>
          <a:bodyPr>
            <a:normAutofit fontScale="90000"/>
          </a:bodyPr>
          <a:lstStyle/>
          <a:p>
            <a:r>
              <a:rPr lang="en-US" sz="2000">
                <a:solidFill>
                  <a:srgbClr val="00664B"/>
                </a:solidFill>
              </a:rPr>
              <a:t>Lesson 1.4</a:t>
            </a:r>
            <a:br>
              <a:rPr lang="en-US" sz="2000">
                <a:solidFill>
                  <a:srgbClr val="00664B"/>
                </a:solidFill>
              </a:rPr>
            </a:br>
            <a:r>
              <a:rPr lang="en-US" sz="4000">
                <a:solidFill>
                  <a:srgbClr val="AF0000"/>
                </a:solidFill>
              </a:rPr>
              <a:t>Problem Solving for Entrepreneurs</a:t>
            </a:r>
            <a:r>
              <a:rPr lang="en-US" sz="4000">
                <a:solidFill>
                  <a:srgbClr val="990000"/>
                </a:solidFill>
              </a:rPr>
              <a:t> </a:t>
            </a:r>
          </a:p>
        </p:txBody>
      </p:sp>
      <p:sp>
        <p:nvSpPr>
          <p:cNvPr id="64512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057400"/>
            <a:ext cx="7772400" cy="4343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sz="3600" b="1" dirty="0">
                <a:solidFill>
                  <a:srgbClr val="337A41"/>
                </a:solidFill>
              </a:rPr>
              <a:t>Goals</a:t>
            </a:r>
          </a:p>
          <a:p>
            <a:r>
              <a:rPr lang="en-US" dirty="0"/>
              <a:t>List the six steps of the problem-solving model.</a:t>
            </a:r>
          </a:p>
          <a:p>
            <a:r>
              <a:rPr lang="en-US" dirty="0"/>
              <a:t>Describe ways to improve your problem-solving skills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>
              <a:buNone/>
            </a:pPr>
            <a:r>
              <a:rPr lang="en-US" sz="3600" b="1" dirty="0" smtClean="0">
                <a:solidFill>
                  <a:srgbClr val="337A41"/>
                </a:solidFill>
              </a:rPr>
              <a:t>Terms</a:t>
            </a:r>
            <a:endParaRPr lang="en-US" sz="3600" b="1" dirty="0" smtClean="0">
              <a:solidFill>
                <a:srgbClr val="337A41"/>
              </a:solidFill>
            </a:endParaRPr>
          </a:p>
          <a:p>
            <a:r>
              <a:rPr lang="en-US" dirty="0" smtClean="0"/>
              <a:t> </a:t>
            </a:r>
            <a:r>
              <a:rPr lang="en-US" dirty="0" smtClean="0"/>
              <a:t>brainstorming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11377D44-C129-4E6C-A0FE-D312362B1D60}" type="slidenum">
              <a:rPr lang="en-US"/>
              <a:pPr/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534400" cy="9906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Use the Problem-Solving Process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6FC4AD31-75D6-4A64-B745-9FB22C082C59}" type="slidenum">
              <a:rPr lang="en-US"/>
              <a:pPr/>
              <a:t>48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5848" y="946308"/>
            <a:ext cx="6356552" cy="591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4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8153400" cy="4419600"/>
          </a:xfrm>
        </p:spPr>
        <p:txBody>
          <a:bodyPr/>
          <a:lstStyle/>
          <a:p>
            <a:pPr lvl="1"/>
            <a:r>
              <a:rPr lang="en-US" dirty="0"/>
              <a:t>write down what the problem is</a:t>
            </a:r>
          </a:p>
          <a:p>
            <a:pPr lvl="1"/>
            <a:r>
              <a:rPr lang="en-US" dirty="0"/>
              <a:t>define why it is a problem</a:t>
            </a:r>
          </a:p>
          <a:p>
            <a:pPr lvl="1"/>
            <a:r>
              <a:rPr lang="en-US" dirty="0"/>
              <a:t>quantify the problem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 lvl="1"/>
            <a:r>
              <a:rPr lang="en-US" dirty="0"/>
              <a:t>collect information that can help solve the </a:t>
            </a:r>
            <a:r>
              <a:rPr lang="en-US" dirty="0" smtClean="0"/>
              <a:t>problem</a:t>
            </a:r>
          </a:p>
          <a:p>
            <a:pPr lvl="1">
              <a:buNone/>
            </a:pPr>
            <a:r>
              <a:rPr lang="en-US" dirty="0" smtClean="0"/>
              <a:t>    (company records, industry data, trade magazines)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A13F5127-227F-499A-BCCD-46629288C080}" type="slidenum">
              <a:rPr lang="en-US"/>
              <a:pPr/>
              <a:t>49</a:t>
            </a:fld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5344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Step 1 ~ Define the Problem </a:t>
            </a:r>
            <a:endParaRPr lang="en-US" sz="4000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57200" y="3352800"/>
            <a:ext cx="8534400" cy="1143000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Step 2 ~ </a:t>
            </a:r>
            <a:r>
              <a:rPr kumimoji="0" lang="en-US" sz="36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Gather Information</a:t>
            </a:r>
            <a:endParaRPr kumimoji="0" lang="en-US" sz="40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an Entrepreneur?</a:t>
            </a:r>
          </a:p>
        </p:txBody>
      </p:sp>
      <p:sp>
        <p:nvSpPr>
          <p:cNvPr id="5980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entrepreneurs</a:t>
            </a:r>
          </a:p>
          <a:p>
            <a:pPr lvl="1"/>
            <a:r>
              <a:rPr lang="en-US" dirty="0"/>
              <a:t>people who own, operate, and take the risk of a business </a:t>
            </a:r>
            <a:r>
              <a:rPr lang="en-US" dirty="0" smtClean="0"/>
              <a:t>venture</a:t>
            </a:r>
            <a:br>
              <a:rPr lang="en-US" dirty="0" smtClean="0"/>
            </a:br>
            <a:endParaRPr lang="en-US" dirty="0"/>
          </a:p>
          <a:p>
            <a:r>
              <a:rPr lang="en-US" b="1" dirty="0"/>
              <a:t>entrepreneurship</a:t>
            </a:r>
          </a:p>
          <a:p>
            <a:pPr lvl="1"/>
            <a:r>
              <a:rPr lang="en-US" dirty="0"/>
              <a:t>running a business of one’s own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12A7F25B-A9B2-4FC0-A084-06F1042488E4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38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1371600"/>
            <a:ext cx="8153400" cy="4724400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identify all possibilities before selecting a particular </a:t>
            </a:r>
            <a:r>
              <a:rPr lang="en-US" dirty="0" smtClean="0"/>
              <a:t>solution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evaluate alternatives </a:t>
            </a:r>
          </a:p>
          <a:p>
            <a:pPr lvl="1"/>
            <a:r>
              <a:rPr lang="en-US" dirty="0" smtClean="0"/>
              <a:t>quantify (costs and benefits) alternatives</a:t>
            </a:r>
          </a:p>
          <a:p>
            <a:pPr lvl="1"/>
            <a:r>
              <a:rPr lang="en-US" dirty="0" smtClean="0"/>
              <a:t>rank </a:t>
            </a:r>
            <a:r>
              <a:rPr lang="en-US" dirty="0"/>
              <a:t>alternatives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5D03C416-30FB-471E-B9DA-FD57159FD54C}" type="slidenum">
              <a:rPr lang="en-US"/>
              <a:pPr/>
              <a:t>50</a:t>
            </a:fld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Step 3 ~ </a:t>
            </a:r>
            <a:r>
              <a:rPr lang="en-US" sz="4000" dirty="0" smtClean="0">
                <a:latin typeface="Arial" charset="0"/>
              </a:rPr>
              <a:t>Identify Various Solutions</a:t>
            </a:r>
            <a:endParaRPr lang="en-US" sz="4000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04800" y="3124200"/>
            <a:ext cx="8534400" cy="1143000"/>
          </a:xfrm>
          <a:prstGeom prst="rect">
            <a:avLst/>
          </a:prstGeom>
        </p:spPr>
        <p:txBody>
          <a:bodyPr vert="horz" anchor="ctr">
            <a:normAutofit fontScale="900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</a:pPr>
            <a:r>
              <a:rPr kumimoji="0" lang="en-US" sz="40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Step 4 ~ </a:t>
            </a:r>
            <a:r>
              <a:rPr lang="en-US" sz="40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Evaluate Alternatives </a:t>
            </a:r>
            <a:br>
              <a:rPr lang="en-US" sz="40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n-US" sz="40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and Select the Best Option</a:t>
            </a:r>
            <a:endParaRPr kumimoji="0" lang="en-US" sz="40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1447800"/>
            <a:ext cx="8153400" cy="5105400"/>
          </a:xfrm>
        </p:spPr>
        <p:txBody>
          <a:bodyPr>
            <a:normAutofit/>
          </a:bodyPr>
          <a:lstStyle/>
          <a:p>
            <a:pPr lvl="1"/>
            <a:r>
              <a:rPr lang="en-US" sz="2800" dirty="0"/>
              <a:t>implement the </a:t>
            </a:r>
            <a:r>
              <a:rPr lang="en-US" sz="2800" dirty="0" smtClean="0"/>
              <a:t>solution</a:t>
            </a:r>
          </a:p>
          <a:p>
            <a:pPr lvl="1"/>
            <a:r>
              <a:rPr lang="en-US" sz="2800" dirty="0" smtClean="0"/>
              <a:t>p</a:t>
            </a:r>
            <a:r>
              <a:rPr lang="en-US" sz="2800" dirty="0" smtClean="0"/>
              <a:t>ut it into actions</a:t>
            </a:r>
            <a:endParaRPr lang="en-US" sz="28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sz="2800" dirty="0" smtClean="0"/>
              <a:t>Was this the best solution?</a:t>
            </a:r>
          </a:p>
          <a:p>
            <a:pPr lvl="1"/>
            <a:r>
              <a:rPr lang="en-US" sz="2800" dirty="0" smtClean="0"/>
              <a:t>Did you achieve your goals?</a:t>
            </a:r>
          </a:p>
          <a:p>
            <a:pPr lvl="1"/>
            <a:r>
              <a:rPr lang="en-US" sz="2800" dirty="0" smtClean="0"/>
              <a:t>Would you change anything?</a:t>
            </a:r>
            <a:endParaRPr lang="en-US" sz="28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A3D4033E-E26A-40B8-A5FB-002D102029E9}" type="slidenum">
              <a:rPr lang="en-US"/>
              <a:pPr/>
              <a:t>51</a:t>
            </a:fld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5344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Step 5 ~ Take Action</a:t>
            </a:r>
            <a:endParaRPr lang="en-US" sz="4000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09600" y="3505200"/>
            <a:ext cx="85344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Step 6 ~ Evaluate Action</a:t>
            </a:r>
            <a:endParaRPr kumimoji="0" lang="en-US" sz="40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A3BA38B0-5C4A-4E75-B4F4-51B3546F125C}" type="slidenum">
              <a:rPr lang="en-US"/>
              <a:pPr/>
              <a:t>52</a:t>
            </a:fld>
            <a:endParaRPr lang="en-US"/>
          </a:p>
        </p:txBody>
      </p:sp>
      <p:pic>
        <p:nvPicPr>
          <p:cNvPr id="644098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4099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44100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charset="0"/>
              </a:rPr>
              <a:t>What are the six steps in the problem-solving process?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Problem-Solving Skills</a:t>
            </a:r>
          </a:p>
        </p:txBody>
      </p:sp>
      <p:sp>
        <p:nvSpPr>
          <p:cNvPr id="65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Communicating</a:t>
            </a:r>
          </a:p>
          <a:p>
            <a:pPr lvl="1"/>
            <a:r>
              <a:rPr lang="en-US" dirty="0"/>
              <a:t>communicate clearly and confidently</a:t>
            </a:r>
          </a:p>
          <a:p>
            <a:pPr lvl="1"/>
            <a:r>
              <a:rPr lang="en-US" dirty="0"/>
              <a:t>listen </a:t>
            </a:r>
            <a:r>
              <a:rPr lang="en-US" dirty="0" smtClean="0"/>
              <a:t>well</a:t>
            </a:r>
            <a:br>
              <a:rPr lang="en-US" dirty="0" smtClean="0"/>
            </a:br>
            <a:endParaRPr lang="en-US" dirty="0"/>
          </a:p>
          <a:p>
            <a:r>
              <a:rPr lang="en-US" b="1" dirty="0"/>
              <a:t>Brainstorming</a:t>
            </a:r>
          </a:p>
          <a:p>
            <a:pPr lvl="1"/>
            <a:r>
              <a:rPr lang="en-US" dirty="0"/>
              <a:t>a creative problem-solving technique </a:t>
            </a:r>
          </a:p>
          <a:p>
            <a:pPr lvl="1"/>
            <a:r>
              <a:rPr lang="en-US" dirty="0"/>
              <a:t>generates a large number of fresh </a:t>
            </a:r>
            <a:r>
              <a:rPr lang="en-US" dirty="0" smtClean="0"/>
              <a:t>ideas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Learning from Mistakes</a:t>
            </a:r>
          </a:p>
          <a:p>
            <a:pPr lvl="1"/>
            <a:r>
              <a:rPr lang="en-US" dirty="0" smtClean="0"/>
              <a:t>Mistakes are a learning experience.</a:t>
            </a:r>
          </a:p>
          <a:p>
            <a:pPr lvl="1"/>
            <a:endParaRPr lang="en-US" dirty="0"/>
          </a:p>
          <a:p>
            <a:pPr lvl="1"/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59F9EEEA-DE0C-46C0-AD83-6EAE8BC30B98}" type="slidenum">
              <a:rPr lang="en-US"/>
              <a:pPr/>
              <a:t>53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FB8E0D82-AFE2-4E85-972D-DD84D9D118CA}" type="slidenum">
              <a:rPr lang="en-US"/>
              <a:pPr/>
              <a:t>54</a:t>
            </a:fld>
            <a:endParaRPr lang="en-US"/>
          </a:p>
        </p:txBody>
      </p:sp>
      <p:pic>
        <p:nvPicPr>
          <p:cNvPr id="650242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0243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50244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charset="0"/>
              </a:rPr>
              <a:t>How can you improve your problem-solving skills?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84212E77-0443-4628-BF36-2CAAD017F223}" type="slidenum">
              <a:rPr lang="en-US"/>
              <a:pPr/>
              <a:t>6</a:t>
            </a:fld>
            <a:endParaRPr lang="en-US"/>
          </a:p>
        </p:txBody>
      </p:sp>
      <p:sp>
        <p:nvSpPr>
          <p:cNvPr id="599045" name="Rectangle 5"/>
          <p:cNvSpPr>
            <a:spLocks noChangeArrowheads="1"/>
          </p:cNvSpPr>
          <p:nvPr/>
        </p:nvSpPr>
        <p:spPr bwMode="auto">
          <a:xfrm>
            <a:off x="533400" y="609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3600" b="1" u="sng" dirty="0" smtClean="0">
                <a:latin typeface="+mn-lt"/>
              </a:rPr>
              <a:t>Entrepreneurs:</a:t>
            </a:r>
            <a:r>
              <a:rPr lang="en-US" sz="3200" dirty="0" smtClean="0">
                <a:latin typeface="Arial" charset="0"/>
              </a:rPr>
              <a:t/>
            </a:r>
            <a:br>
              <a:rPr lang="en-US" sz="3200" dirty="0" smtClean="0">
                <a:latin typeface="Arial" charset="0"/>
              </a:rPr>
            </a:br>
            <a:endParaRPr lang="en-US" sz="3200" dirty="0" smtClean="0">
              <a:latin typeface="Arial" charset="0"/>
            </a:endParaRPr>
          </a:p>
          <a:p>
            <a:pPr marL="854075" lvl="1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3200" dirty="0" smtClean="0">
                <a:latin typeface="+mn-lt"/>
              </a:rPr>
              <a:t>Come from all types of backgrounds</a:t>
            </a:r>
            <a:br>
              <a:rPr lang="en-US" sz="3200" dirty="0" smtClean="0">
                <a:latin typeface="+mn-lt"/>
              </a:rPr>
            </a:br>
            <a:endParaRPr lang="en-US" sz="3200" dirty="0" smtClean="0">
              <a:latin typeface="+mn-lt"/>
            </a:endParaRPr>
          </a:p>
          <a:p>
            <a:pPr marL="854075" lvl="1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3200" dirty="0" smtClean="0">
                <a:latin typeface="+mn-lt"/>
              </a:rPr>
              <a:t> Try to identify </a:t>
            </a:r>
            <a:r>
              <a:rPr lang="en-US" sz="3200" dirty="0">
                <a:latin typeface="+mn-lt"/>
              </a:rPr>
              <a:t>unmet needs in the marketplace</a:t>
            </a:r>
            <a:r>
              <a:rPr lang="en-US" sz="3200" dirty="0" smtClean="0">
                <a:latin typeface="+mn-lt"/>
              </a:rPr>
              <a:t>.</a:t>
            </a:r>
          </a:p>
          <a:p>
            <a:pPr marL="1311275" lvl="2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2800" dirty="0" smtClean="0">
                <a:latin typeface="+mn-lt"/>
              </a:rPr>
              <a:t> They provide a service or product to meet those needs.</a:t>
            </a:r>
          </a:p>
          <a:p>
            <a:pPr marL="1311275" lvl="2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 dirty="0"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DB3D17F0-CFD0-4EAB-9A1B-9DBDABE00FAF}" type="slidenum">
              <a:rPr lang="en-US"/>
              <a:pPr/>
              <a:t>7</a:t>
            </a:fld>
            <a:endParaRPr lang="en-US"/>
          </a:p>
        </p:txBody>
      </p:sp>
      <p:sp>
        <p:nvSpPr>
          <p:cNvPr id="600068" name="Rectangle 4"/>
          <p:cNvSpPr>
            <a:spLocks noChangeArrowheads="1"/>
          </p:cNvSpPr>
          <p:nvPr/>
        </p:nvSpPr>
        <p:spPr bwMode="auto">
          <a:xfrm>
            <a:off x="685800" y="1600200"/>
            <a:ext cx="777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3200" b="1" dirty="0" smtClean="0">
                <a:latin typeface="+mn-lt"/>
              </a:rPr>
              <a:t>Entrepreneurs</a:t>
            </a:r>
            <a:r>
              <a:rPr lang="en-US" sz="2800" dirty="0" smtClean="0">
                <a:latin typeface="+mn-lt"/>
              </a:rPr>
              <a:t> – Assume risk </a:t>
            </a:r>
          </a:p>
          <a:p>
            <a:pPr marL="396875" indent="-396875">
              <a:spcBef>
                <a:spcPct val="20000"/>
              </a:spcBef>
              <a:buClr>
                <a:srgbClr val="00AFC8"/>
              </a:buClr>
            </a:pPr>
            <a:r>
              <a:rPr lang="en-US" sz="2800" dirty="0" smtClean="0">
                <a:latin typeface="+mn-lt"/>
              </a:rPr>
              <a:t>		vs.</a:t>
            </a:r>
            <a:endParaRPr lang="en-US" sz="2800" dirty="0">
              <a:latin typeface="+mn-lt"/>
            </a:endParaRPr>
          </a:p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3200" b="1" dirty="0" smtClean="0">
                <a:latin typeface="+mn-lt"/>
              </a:rPr>
              <a:t>Employees</a:t>
            </a:r>
          </a:p>
          <a:p>
            <a:pPr marL="854075" lvl="1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2800" dirty="0" smtClean="0">
                <a:latin typeface="+mn-lt"/>
              </a:rPr>
              <a:t>people who work for someone else and are subjected to neither the risks nor benefits of business ownership</a:t>
            </a:r>
          </a:p>
          <a:p>
            <a:pPr marL="854075" lvl="1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2800" dirty="0">
              <a:latin typeface="+mn-lt"/>
            </a:endParaRPr>
          </a:p>
          <a:p>
            <a:pPr marL="854075" lvl="1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2800" dirty="0" smtClean="0">
                <a:latin typeface="+mn-lt"/>
              </a:rPr>
              <a:t>Both make decisions – Entrepreneur is affected by the consequences.</a:t>
            </a:r>
          </a:p>
          <a:p>
            <a:pPr marL="854075" lvl="1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 dirty="0">
              <a:latin typeface="Arial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Employees Vs. Entrepreneur</a:t>
            </a:r>
            <a:r>
              <a:rPr lang="en-US" dirty="0"/>
              <a:t>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E37E92BE-6D38-49CF-806B-8560A5CEE0E8}" type="slidenum">
              <a:rPr lang="en-US"/>
              <a:pPr/>
              <a:t>8</a:t>
            </a:fld>
            <a:endParaRPr lang="en-US"/>
          </a:p>
        </p:txBody>
      </p:sp>
      <p:sp>
        <p:nvSpPr>
          <p:cNvPr id="602116" name="Rectangle 4"/>
          <p:cNvSpPr>
            <a:spLocks noChangeArrowheads="1"/>
          </p:cNvSpPr>
          <p:nvPr/>
        </p:nvSpPr>
        <p:spPr bwMode="auto">
          <a:xfrm>
            <a:off x="609600" y="1600200"/>
            <a:ext cx="7772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3200" b="1" dirty="0">
                <a:latin typeface="+mn-lt"/>
              </a:rPr>
              <a:t>Reasons for becoming an entrepreneur </a:t>
            </a:r>
            <a:r>
              <a:rPr lang="en-US" sz="3200" b="1" dirty="0" smtClean="0">
                <a:latin typeface="+mn-lt"/>
              </a:rPr>
              <a:t>include:</a:t>
            </a:r>
          </a:p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 dirty="0" smtClean="0">
              <a:latin typeface="Arial" charset="0"/>
            </a:endParaRPr>
          </a:p>
          <a:p>
            <a:pPr marL="854075" lvl="1" indent="-396875">
              <a:lnSpc>
                <a:spcPct val="150000"/>
              </a:lnSpc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2800" dirty="0" smtClean="0">
                <a:latin typeface="+mn-lt"/>
              </a:rPr>
              <a:t>the desire to set your own schedule</a:t>
            </a:r>
          </a:p>
          <a:p>
            <a:pPr marL="854075" lvl="1" indent="-396875">
              <a:lnSpc>
                <a:spcPct val="150000"/>
              </a:lnSpc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2800" dirty="0" smtClean="0">
                <a:latin typeface="+mn-lt"/>
              </a:rPr>
              <a:t>the need to work out of your home</a:t>
            </a:r>
          </a:p>
          <a:p>
            <a:pPr marL="854075" lvl="1" indent="-396875">
              <a:lnSpc>
                <a:spcPct val="150000"/>
              </a:lnSpc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2800" dirty="0" smtClean="0">
                <a:latin typeface="+mn-lt"/>
              </a:rPr>
              <a:t>the wish to pursue a personal dream</a:t>
            </a:r>
          </a:p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 dirty="0">
              <a:latin typeface="Arial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become an Entrepreneur</a:t>
            </a:r>
            <a:r>
              <a:rPr lang="en-US" dirty="0"/>
              <a:t>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0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Types of Entrepreneurial Businesses</a:t>
            </a:r>
          </a:p>
        </p:txBody>
      </p:sp>
      <p:sp>
        <p:nvSpPr>
          <p:cNvPr id="60109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5240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sz="3200" b="1" dirty="0" smtClean="0"/>
              <a:t>manufacturing</a:t>
            </a:r>
          </a:p>
          <a:p>
            <a:pPr lvl="1"/>
            <a:r>
              <a:rPr lang="en-US" dirty="0" smtClean="0"/>
              <a:t>Produce what they sell using resources and supplies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sz="1800" dirty="0" smtClean="0">
                <a:latin typeface="Arial" pitchFamily="34" charset="0"/>
                <a:cs typeface="Arial" pitchFamily="34" charset="0"/>
              </a:rPr>
              <a:t>  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r>
              <a:rPr lang="en-US" sz="3200" b="1" dirty="0"/>
              <a:t> wholesaling </a:t>
            </a:r>
            <a:endParaRPr lang="en-US" sz="3200" b="1" dirty="0" smtClean="0"/>
          </a:p>
          <a:p>
            <a:pPr lvl="1"/>
            <a:r>
              <a:rPr lang="en-US" dirty="0" smtClean="0"/>
              <a:t>Sell products to other businesses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endParaRPr lang="en-US" sz="1800" dirty="0">
              <a:latin typeface="Arial" pitchFamily="34" charset="0"/>
              <a:cs typeface="Arial" pitchFamily="34" charset="0"/>
            </a:endParaRP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smtClean="0"/>
              <a:t>retailing</a:t>
            </a:r>
          </a:p>
          <a:p>
            <a:pPr lvl="1"/>
            <a:r>
              <a:rPr lang="en-US" dirty="0" smtClean="0"/>
              <a:t>Sell products directly to consumers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800" dirty="0">
              <a:latin typeface="Arial" pitchFamily="34" charset="0"/>
              <a:cs typeface="Arial" pitchFamily="34" charset="0"/>
            </a:endParaRPr>
          </a:p>
          <a:p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smtClean="0"/>
              <a:t>service</a:t>
            </a:r>
          </a:p>
          <a:p>
            <a:pPr lvl="1"/>
            <a:r>
              <a:rPr lang="en-US" dirty="0" smtClean="0"/>
              <a:t>Sell services rather than products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Slide </a:t>
            </a:r>
            <a:fld id="{22B29FF0-CB97-4B00-90E8-71A34D81B653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Data\Microsoft\Templates\005 ITB.pot</Template>
  <TotalTime>4601</TotalTime>
  <Words>1228</Words>
  <Application>Microsoft Office PowerPoint</Application>
  <PresentationFormat>On-screen Show (4:3)</PresentationFormat>
  <Paragraphs>366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54</vt:i4>
      </vt:variant>
    </vt:vector>
  </HeadingPairs>
  <TitlesOfParts>
    <vt:vector size="60" baseType="lpstr">
      <vt:lpstr>4_Custom Design</vt:lpstr>
      <vt:lpstr>3_Custom Design</vt:lpstr>
      <vt:lpstr>2_Custom Design</vt:lpstr>
      <vt:lpstr>1_Custom Design</vt:lpstr>
      <vt:lpstr>Custom Design</vt:lpstr>
      <vt:lpstr>Apex</vt:lpstr>
      <vt:lpstr>Should You Become an Entrepreneur?      </vt:lpstr>
      <vt:lpstr>Ideas in Action</vt:lpstr>
      <vt:lpstr>Lesson 1.1 All About Entrepreneurship </vt:lpstr>
      <vt:lpstr>Terms</vt:lpstr>
      <vt:lpstr>What is an Entrepreneur?</vt:lpstr>
      <vt:lpstr>Slide 6</vt:lpstr>
      <vt:lpstr>Employees Vs. Entrepreneur?</vt:lpstr>
      <vt:lpstr>Why become an Entrepreneur?</vt:lpstr>
      <vt:lpstr>Types of Entrepreneurial Businesses</vt:lpstr>
      <vt:lpstr>Slide 10</vt:lpstr>
      <vt:lpstr>Other Entrepreneurial Businesses</vt:lpstr>
      <vt:lpstr>Slide 12</vt:lpstr>
      <vt:lpstr>Recognizing Opportunity</vt:lpstr>
      <vt:lpstr>Entrepreneurs Who Changed America</vt:lpstr>
      <vt:lpstr>Entrepreneurs Who Changed America</vt:lpstr>
      <vt:lpstr>Entrepreneurs Who Changed America</vt:lpstr>
      <vt:lpstr>Slide 17</vt:lpstr>
      <vt:lpstr>Business Success or Failure</vt:lpstr>
      <vt:lpstr>Business Success or Failure</vt:lpstr>
      <vt:lpstr>Slide 20</vt:lpstr>
      <vt:lpstr>Lesson 1.2 Is Entrepreneurship Right for You? </vt:lpstr>
      <vt:lpstr>Terms</vt:lpstr>
      <vt:lpstr>Characteristics of Successful Entrepreneurs</vt:lpstr>
      <vt:lpstr>Slide 24</vt:lpstr>
      <vt:lpstr>Slide 25</vt:lpstr>
      <vt:lpstr>Characteristics of Good Team Members</vt:lpstr>
      <vt:lpstr>Slide 27</vt:lpstr>
      <vt:lpstr>Are You Right for Entrepreneurship?</vt:lpstr>
      <vt:lpstr>Slide 29</vt:lpstr>
      <vt:lpstr>Assess the Advantages of Entrepreneurship</vt:lpstr>
      <vt:lpstr>Assess the Disadvantages of Entrepreneurship</vt:lpstr>
      <vt:lpstr>Slide 32</vt:lpstr>
      <vt:lpstr>Lesson 1.3 Exploring Ideas and Opportunities </vt:lpstr>
      <vt:lpstr>Terms</vt:lpstr>
      <vt:lpstr>Look for Ideas</vt:lpstr>
      <vt:lpstr>Look for Ideas</vt:lpstr>
      <vt:lpstr>Slide 37</vt:lpstr>
      <vt:lpstr>Investigate Opportunities</vt:lpstr>
      <vt:lpstr>Investigate Opportunities</vt:lpstr>
      <vt:lpstr>Compare Different Opportunities</vt:lpstr>
      <vt:lpstr>Compare Different Opportunities</vt:lpstr>
      <vt:lpstr>Slide 42</vt:lpstr>
      <vt:lpstr>Setting Goals</vt:lpstr>
      <vt:lpstr>Financial Goals</vt:lpstr>
      <vt:lpstr>Nonfinancial Goals</vt:lpstr>
      <vt:lpstr>Slide 46</vt:lpstr>
      <vt:lpstr>Lesson 1.4 Problem Solving for Entrepreneurs </vt:lpstr>
      <vt:lpstr>Use the Problem-Solving Process</vt:lpstr>
      <vt:lpstr>Step 1 ~ Define the Problem </vt:lpstr>
      <vt:lpstr>Step 3 ~ Identify Various Solutions</vt:lpstr>
      <vt:lpstr>Step 5 ~ Take Action</vt:lpstr>
      <vt:lpstr>Slide 52</vt:lpstr>
      <vt:lpstr>Problem-Solving Skills</vt:lpstr>
      <vt:lpstr>Slide 54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JessicaLee</dc:creator>
  <cp:lastModifiedBy>jsundlin</cp:lastModifiedBy>
  <cp:revision>778</cp:revision>
  <dcterms:created xsi:type="dcterms:W3CDTF">2005-03-02T01:31:49Z</dcterms:created>
  <dcterms:modified xsi:type="dcterms:W3CDTF">2011-10-10T12:23:45Z</dcterms:modified>
</cp:coreProperties>
</file>